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64" r:id="rId5"/>
    <p:sldId id="265" r:id="rId6"/>
    <p:sldId id="257" r:id="rId7"/>
    <p:sldId id="258" r:id="rId8"/>
    <p:sldId id="259" r:id="rId9"/>
    <p:sldId id="260" r:id="rId10"/>
    <p:sldId id="261" r:id="rId11"/>
    <p:sldId id="262"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6931740-795E-4424-A375-1341787862C9}" type="datetimeFigureOut">
              <a:rPr lang="el-GR" smtClean="0"/>
              <a:t>6/5/2014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68150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931740-795E-4424-A375-1341787862C9}" type="datetimeFigureOut">
              <a:rPr lang="el-GR" smtClean="0"/>
              <a:t>6/5/2014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286662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931740-795E-4424-A375-1341787862C9}" type="datetimeFigureOut">
              <a:rPr lang="el-GR" smtClean="0"/>
              <a:t>6/5/2014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142474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3927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840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70199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247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8000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42046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3975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4693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931740-795E-4424-A375-1341787862C9}" type="datetimeFigureOut">
              <a:rPr lang="el-GR" smtClean="0"/>
              <a:t>6/5/2014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255799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07352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588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7687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6931740-795E-4424-A375-1341787862C9}" type="datetimeFigureOut">
              <a:rPr lang="el-GR" smtClean="0"/>
              <a:t>6/5/2014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16747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6931740-795E-4424-A375-1341787862C9}" type="datetimeFigureOut">
              <a:rPr lang="el-GR" smtClean="0"/>
              <a:t>6/5/2014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287620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6931740-795E-4424-A375-1341787862C9}" type="datetimeFigureOut">
              <a:rPr lang="el-GR" smtClean="0"/>
              <a:t>6/5/2014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325294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6931740-795E-4424-A375-1341787862C9}" type="datetimeFigureOut">
              <a:rPr lang="el-GR" smtClean="0"/>
              <a:t>6/5/2014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387643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6931740-795E-4424-A375-1341787862C9}" type="datetimeFigureOut">
              <a:rPr lang="el-GR" smtClean="0"/>
              <a:t>6/5/2014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401677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6931740-795E-4424-A375-1341787862C9}" type="datetimeFigureOut">
              <a:rPr lang="el-GR" smtClean="0"/>
              <a:t>6/5/2014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127134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6931740-795E-4424-A375-1341787862C9}" type="datetimeFigureOut">
              <a:rPr lang="el-GR" smtClean="0"/>
              <a:t>6/5/2014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A7B6F7-7C42-4B64-8644-7673E070CB8E}" type="slidenum">
              <a:rPr lang="el-GR" smtClean="0"/>
              <a:t>‹#›</a:t>
            </a:fld>
            <a:endParaRPr lang="el-GR"/>
          </a:p>
        </p:txBody>
      </p:sp>
    </p:spTree>
    <p:extLst>
      <p:ext uri="{BB962C8B-B14F-4D97-AF65-F5344CB8AC3E}">
        <p14:creationId xmlns:p14="http://schemas.microsoft.com/office/powerpoint/2010/main" val="417682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1740-795E-4424-A375-1341787862C9}" type="datetimeFigureOut">
              <a:rPr lang="el-GR" smtClean="0"/>
              <a:t>6/5/2014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B6F7-7C42-4B64-8644-7673E070CB8E}" type="slidenum">
              <a:rPr lang="el-GR" smtClean="0"/>
              <a:t>‹#›</a:t>
            </a:fld>
            <a:endParaRPr lang="el-GR"/>
          </a:p>
        </p:txBody>
      </p:sp>
    </p:spTree>
    <p:extLst>
      <p:ext uri="{BB962C8B-B14F-4D97-AF65-F5344CB8AC3E}">
        <p14:creationId xmlns:p14="http://schemas.microsoft.com/office/powerpoint/2010/main" val="243376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FA6B71-FC1C-464B-81A3-A6EC6BF15D22}" type="datetimeFigureOut">
              <a:rPr lang="el-GR" smtClean="0">
                <a:solidFill>
                  <a:prstClr val="black">
                    <a:tint val="75000"/>
                  </a:prstClr>
                </a:solidFill>
              </a:rPr>
              <a:pPr/>
              <a:t>6/5/2014</a:t>
            </a:fld>
            <a:endParaRPr lang="el-GR">
              <a:solidFill>
                <a:prstClr val="black">
                  <a:tint val="75000"/>
                </a:prstClr>
              </a:solidFill>
            </a:endParaRP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F81E09-8A6A-4EC9-AB26-C4D9E327AD2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0575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Ορθογώνιο 7"/>
          <p:cNvSpPr/>
          <p:nvPr/>
        </p:nvSpPr>
        <p:spPr>
          <a:xfrm>
            <a:off x="0" y="4653136"/>
            <a:ext cx="9144000" cy="22048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Εργασία Στην Αστρονομία</a:t>
            </a:r>
            <a:r>
              <a:rPr lang="el-GR" dirty="0" smtClean="0"/>
              <a:t>.</a:t>
            </a:r>
            <a:endParaRPr lang="en-US" dirty="0" smtClean="0"/>
          </a:p>
          <a:p>
            <a:pPr algn="ctr"/>
            <a:r>
              <a:rPr lang="el-GR" dirty="0" smtClean="0"/>
              <a:t>ΑΚΗΣ ΚΑΝΑΚΑΚΗΣ</a:t>
            </a:r>
          </a:p>
          <a:p>
            <a:pPr algn="ctr"/>
            <a:r>
              <a:rPr lang="el-GR" dirty="0" smtClean="0"/>
              <a:t>ΑΝΤΩΝΗΣ ΚΟΥΖΙΔΗΣ</a:t>
            </a:r>
          </a:p>
          <a:p>
            <a:pPr algn="ctr"/>
            <a:r>
              <a:rPr lang="el-GR" smtClean="0"/>
              <a:t>ΧΡΗΣΤΟΣ ΜΑΤΣΟΥΚΑΣ</a:t>
            </a:r>
            <a:endParaRPr lang="en-US" dirty="0" smtClean="0"/>
          </a:p>
        </p:txBody>
      </p:sp>
    </p:spTree>
    <p:extLst>
      <p:ext uri="{BB962C8B-B14F-4D97-AF65-F5344CB8AC3E}">
        <p14:creationId xmlns:p14="http://schemas.microsoft.com/office/powerpoint/2010/main" val="36580046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8878"/>
            <a:ext cx="9144000" cy="6866878"/>
          </a:xfrm>
          <a:solidFill>
            <a:schemeClr val="tx1"/>
          </a:solidFill>
          <a:ln>
            <a:solidFill>
              <a:schemeClr val="tx1"/>
            </a:solidFill>
          </a:ln>
        </p:spPr>
        <p:txBody>
          <a:bodyPr/>
          <a:lstStyle/>
          <a:p>
            <a:pPr marL="0" indent="0" algn="ctr">
              <a:buNone/>
            </a:pPr>
            <a:r>
              <a:rPr lang="el-GR" dirty="0" err="1" smtClean="0">
                <a:solidFill>
                  <a:schemeClr val="bg1"/>
                </a:solidFill>
              </a:rPr>
              <a:t>Γεωπλασία</a:t>
            </a:r>
            <a:endParaRPr lang="el-GR" dirty="0" smtClean="0">
              <a:solidFill>
                <a:schemeClr val="bg1"/>
              </a:solidFill>
            </a:endParaRPr>
          </a:p>
          <a:p>
            <a:r>
              <a:rPr lang="el-GR" dirty="0" smtClean="0">
                <a:solidFill>
                  <a:schemeClr val="bg1"/>
                </a:solidFill>
              </a:rPr>
              <a:t>Πρόκειται για την τεχνητή αλλαγή των φυσικών συνθηκών ενός πλανήτη με απώτερο σκοπό να επιτραπεί η κατοίκησή του.</a:t>
            </a:r>
          </a:p>
          <a:p>
            <a:r>
              <a:rPr lang="el-GR" dirty="0" smtClean="0">
                <a:solidFill>
                  <a:schemeClr val="bg1"/>
                </a:solidFill>
              </a:rPr>
              <a:t>Το πρώτο σενάριο </a:t>
            </a:r>
            <a:r>
              <a:rPr lang="el-GR" dirty="0" err="1" smtClean="0">
                <a:solidFill>
                  <a:schemeClr val="bg1"/>
                </a:solidFill>
              </a:rPr>
              <a:t>γεωπλασίας</a:t>
            </a:r>
            <a:r>
              <a:rPr lang="el-GR" dirty="0" smtClean="0">
                <a:solidFill>
                  <a:schemeClr val="bg1"/>
                </a:solidFill>
              </a:rPr>
              <a:t> διατύπωσε ο </a:t>
            </a:r>
            <a:r>
              <a:rPr lang="en-US" dirty="0" smtClean="0">
                <a:solidFill>
                  <a:schemeClr val="bg1"/>
                </a:solidFill>
              </a:rPr>
              <a:t>Carl Sagan </a:t>
            </a:r>
            <a:r>
              <a:rPr lang="el-GR" dirty="0" smtClean="0">
                <a:solidFill>
                  <a:schemeClr val="bg1"/>
                </a:solidFill>
              </a:rPr>
              <a:t>για την Αφροδίτη.</a:t>
            </a:r>
          </a:p>
          <a:p>
            <a:r>
              <a:rPr lang="el-GR" dirty="0" smtClean="0">
                <a:solidFill>
                  <a:schemeClr val="bg1"/>
                </a:solidFill>
              </a:rPr>
              <a:t>Πλέον η </a:t>
            </a:r>
            <a:r>
              <a:rPr lang="en-US" dirty="0" smtClean="0">
                <a:solidFill>
                  <a:schemeClr val="bg1"/>
                </a:solidFill>
              </a:rPr>
              <a:t>NASA </a:t>
            </a:r>
            <a:r>
              <a:rPr lang="el-GR" dirty="0" smtClean="0">
                <a:solidFill>
                  <a:schemeClr val="bg1"/>
                </a:solidFill>
              </a:rPr>
              <a:t>έχει δρομολογήσει την </a:t>
            </a:r>
            <a:r>
              <a:rPr lang="el-GR" dirty="0" err="1" smtClean="0">
                <a:solidFill>
                  <a:schemeClr val="bg1"/>
                </a:solidFill>
              </a:rPr>
              <a:t>γεωπλασία</a:t>
            </a:r>
            <a:r>
              <a:rPr lang="el-GR" dirty="0" smtClean="0">
                <a:solidFill>
                  <a:schemeClr val="bg1"/>
                </a:solidFill>
              </a:rPr>
              <a:t> του Άρη η οποία θα διαρκέσει περίπου 160 χρόνια.</a:t>
            </a:r>
            <a:endParaRPr lang="el-GR" dirty="0">
              <a:solidFill>
                <a:schemeClr val="bg1"/>
              </a:solidFill>
            </a:endParaRPr>
          </a:p>
        </p:txBody>
      </p:sp>
    </p:spTree>
    <p:extLst>
      <p:ext uri="{BB962C8B-B14F-4D97-AF65-F5344CB8AC3E}">
        <p14:creationId xmlns:p14="http://schemas.microsoft.com/office/powerpoint/2010/main" val="1630766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rot="10400889">
            <a:off x="1143000" y="3558778"/>
            <a:ext cx="6858000" cy="1241822"/>
          </a:xfrm>
        </p:spPr>
        <p:txBody>
          <a:bodyPr/>
          <a:lstStyle/>
          <a:p>
            <a:endParaRPr lang="el-GR" dirty="0"/>
          </a:p>
        </p:txBody>
      </p:sp>
      <p:pic>
        <p:nvPicPr>
          <p:cNvPr id="1026" name="Εικόνα 1" descr="http://tx.english-ch.com/teacher/aisa/solar-system%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 y="860822"/>
            <a:ext cx="9140428" cy="5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Πίνακας 3"/>
          <p:cNvGraphicFramePr>
            <a:graphicFrameLocks noGrp="1"/>
          </p:cNvGraphicFramePr>
          <p:nvPr>
            <p:extLst/>
          </p:nvPr>
        </p:nvGraphicFramePr>
        <p:xfrm>
          <a:off x="628650" y="2226469"/>
          <a:ext cx="7886700" cy="2781300"/>
        </p:xfrm>
        <a:graphic>
          <a:graphicData uri="http://schemas.openxmlformats.org/drawingml/2006/table">
            <a:tbl>
              <a:tblPr firstRow="1" bandRow="1">
                <a:tableStyleId>{5C22544A-7EE6-4342-B048-85BDC9FD1C3A}</a:tableStyleId>
              </a:tblPr>
              <a:tblGrid>
                <a:gridCol w="3943350"/>
                <a:gridCol w="3943350"/>
              </a:tblGrid>
              <a:tr h="278130">
                <a:tc>
                  <a:txBody>
                    <a:bodyPr/>
                    <a:lstStyle/>
                    <a:p>
                      <a:pPr algn="ctr"/>
                      <a:r>
                        <a:rPr lang="el-GR" sz="1200" b="1"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ΠΛΑΝΗΤΕΣ</a:t>
                      </a:r>
                      <a:endParaRPr lang="el-GR" sz="1200"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lnSpc>
                          <a:spcPct val="107000"/>
                        </a:lnSpc>
                        <a:spcAft>
                          <a:spcPts val="800"/>
                        </a:spcAft>
                      </a:pPr>
                      <a:r>
                        <a:rPr lang="el-GR" sz="1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ΑΠΟΣΤΑΣΗ ΑΠΟ ΤΟΝ ΗΛΙΟ ΣΕ </a:t>
                      </a:r>
                      <a:r>
                        <a:rPr lang="en-US" sz="1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a:t>
                      </a:r>
                      <a:r>
                        <a:rPr lang="el-GR" sz="1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U</a:t>
                      </a:r>
                      <a:endParaRPr lang="el-G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ΕΜΗΣ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0.39</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ΑΦΡΟΔΙΤΗ</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0.72</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ΓΗ</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1.0</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ΑΡΗΣ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1.5</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ΔΙΑΣ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5.2</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ΚΡΟΝΟΣ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9.5</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ΟΥΡΑΝΟΣ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19.2</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ΠΟΣΕΙΔΩΝΑΣ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30.1</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r h="278130">
                <a:tc>
                  <a:txBody>
                    <a:bodyPr/>
                    <a:lstStyle/>
                    <a:p>
                      <a:pPr algn="ctr"/>
                      <a:r>
                        <a:rPr lang="el-GR" sz="1200" dirty="0" smtClean="0">
                          <a:latin typeface="Arial" panose="020B0604020202020204" pitchFamily="34" charset="0"/>
                          <a:cs typeface="Arial" panose="020B0604020202020204" pitchFamily="34" charset="0"/>
                        </a:rPr>
                        <a:t>ΠΛΟΥΤΩΝΑΣ</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c>
                  <a:txBody>
                    <a:bodyPr/>
                    <a:lstStyle/>
                    <a:p>
                      <a:pPr algn="ctr"/>
                      <a:r>
                        <a:rPr lang="el-GR" sz="1200" dirty="0" smtClean="0">
                          <a:latin typeface="Arial" panose="020B0604020202020204" pitchFamily="34" charset="0"/>
                          <a:cs typeface="Arial" panose="020B0604020202020204" pitchFamily="34" charset="0"/>
                        </a:rPr>
                        <a:t>39.5</a:t>
                      </a:r>
                      <a:endParaRPr lang="el-GR" sz="1200" dirty="0">
                        <a:latin typeface="Arial" panose="020B0604020202020204" pitchFamily="34" charset="0"/>
                        <a:cs typeface="Arial" panose="020B0604020202020204" pitchFamily="34" charset="0"/>
                      </a:endParaRPr>
                    </a:p>
                  </a:txBody>
                  <a:tcPr marL="68580" marR="68580" marT="34290" marB="34290">
                    <a:solidFill>
                      <a:schemeClr val="bg1">
                        <a:alpha val="44000"/>
                      </a:schemeClr>
                    </a:solidFill>
                  </a:tcPr>
                </a:tc>
              </a:tr>
            </a:tbl>
          </a:graphicData>
        </a:graphic>
      </p:graphicFrame>
    </p:spTree>
    <p:extLst>
      <p:ext uri="{BB962C8B-B14F-4D97-AF65-F5344CB8AC3E}">
        <p14:creationId xmlns:p14="http://schemas.microsoft.com/office/powerpoint/2010/main" val="303734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endParaRPr lang="el-GR" dirty="0"/>
          </a:p>
        </p:txBody>
      </p:sp>
      <p:sp>
        <p:nvSpPr>
          <p:cNvPr id="3" name="Θέση περιεχομένου 2"/>
          <p:cNvSpPr>
            <a:spLocks noGrp="1"/>
          </p:cNvSpPr>
          <p:nvPr>
            <p:ph idx="1"/>
          </p:nvPr>
        </p:nvSpPr>
        <p:spPr/>
        <p:txBody>
          <a:bodyPr/>
          <a:lstStyle/>
          <a:p>
            <a:endParaRPr lang="el-GR"/>
          </a:p>
        </p:txBody>
      </p:sp>
      <p:pic>
        <p:nvPicPr>
          <p:cNvPr id="2050" name="Εικόνα 1" descr="http://perierga.gr/wp-content/uploads/2013/12/mars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 y="853252"/>
            <a:ext cx="9140428" cy="514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1718534" y="966304"/>
            <a:ext cx="6107654" cy="600164"/>
          </a:xfrm>
          <a:prstGeom prst="rect">
            <a:avLst/>
          </a:prstGeom>
        </p:spPr>
        <p:txBody>
          <a:bodyPr wrap="square">
            <a:spAutoFit/>
          </a:bodyPr>
          <a:lstStyle/>
          <a:p>
            <a:r>
              <a:rPr lang="el-GR" sz="3300" b="1" i="1" dirty="0">
                <a:solidFill>
                  <a:prstClr val="black"/>
                </a:solidFill>
                <a:latin typeface="Arial" panose="020B0604020202020204" pitchFamily="34" charset="0"/>
                <a:ea typeface="Times New Roman" panose="02020603050405020304" pitchFamily="18" charset="0"/>
              </a:rPr>
              <a:t>ΔΙΑΣΤΗΜΙΚΕΣ ΑΠΟΙΚΙΕΣ</a:t>
            </a:r>
            <a:endParaRPr lang="el-GR" sz="1350" dirty="0">
              <a:solidFill>
                <a:prstClr val="black"/>
              </a:solidFill>
            </a:endParaRPr>
          </a:p>
        </p:txBody>
      </p:sp>
      <p:sp>
        <p:nvSpPr>
          <p:cNvPr id="5" name="Ορθογώνιο 4"/>
          <p:cNvSpPr/>
          <p:nvPr/>
        </p:nvSpPr>
        <p:spPr>
          <a:xfrm>
            <a:off x="-47065" y="3251053"/>
            <a:ext cx="9238129" cy="2064668"/>
          </a:xfrm>
          <a:prstGeom prst="rect">
            <a:avLst/>
          </a:prstGeom>
        </p:spPr>
        <p:txBody>
          <a:bodyPr wrap="square">
            <a:spAutoFit/>
          </a:bodyPr>
          <a:lstStyle/>
          <a:p>
            <a:pPr marL="171450" indent="342900">
              <a:lnSpc>
                <a:spcPct val="90000"/>
              </a:lnSpc>
              <a:spcBef>
                <a:spcPts val="750"/>
              </a:spcBef>
              <a:buFont typeface="Arial" panose="020B0604020202020204" pitchFamily="34" charset="0"/>
              <a:buChar char="•"/>
            </a:pPr>
            <a:r>
              <a:rPr lang="el-GR" sz="1350" dirty="0">
                <a:solidFill>
                  <a:prstClr val="black"/>
                </a:solidFill>
                <a:latin typeface="Arial" panose="020B0604020202020204" pitchFamily="34" charset="0"/>
                <a:ea typeface="Times New Roman" panose="02020603050405020304" pitchFamily="18" charset="0"/>
              </a:rPr>
              <a:t>Η κατασκευή διαστημικών τροχιακών σταθμών δεν είναι ο μοναδικός στόχος στην πορεία κατάκτησης του διαστήματος. Ο επόμενος στόχος είναι η εγκατάσταση μιας βάσης στο έδαφος της Σελήνης. Το βασικό κίνητρο για τη δημιουργία της είναι η εκμετάλλευση του ορυκτού πλούτου της Σελήνης. Οι πρώτες ύλες που θα </a:t>
            </a:r>
            <a:r>
              <a:rPr lang="el-GR" sz="1350" dirty="0" err="1">
                <a:solidFill>
                  <a:prstClr val="black"/>
                </a:solidFill>
                <a:latin typeface="Arial" panose="020B0604020202020204" pitchFamily="34" charset="0"/>
                <a:ea typeface="Times New Roman" panose="02020603050405020304" pitchFamily="18" charset="0"/>
              </a:rPr>
              <a:t>εξορύσσονται</a:t>
            </a:r>
            <a:r>
              <a:rPr lang="el-GR" sz="1350" dirty="0">
                <a:solidFill>
                  <a:prstClr val="black"/>
                </a:solidFill>
                <a:latin typeface="Arial" panose="020B0604020202020204" pitchFamily="34" charset="0"/>
                <a:ea typeface="Times New Roman" panose="02020603050405020304" pitchFamily="18" charset="0"/>
              </a:rPr>
              <a:t> από το υπέδαφος της Σελήνης ενδέχεται να δώσουν κάποια λύση στο πρόβλημα της εξάντλησης ορισμένων ορυκτών πόρων της Γης. Επιπλέον, πιστεύεται ότι θα ελαχιστοποιήσουν το κόστος κατασκευής και συντήρησης των διαστημικών σταθμών και αποικιών της Σελήνης. Παράλληλα με αυτήν την ιδέα έχει αρχίσει ο σχεδιασμός παρόμοιων βάσεων στον Άρη, σαν δεύτερο βήμα εποικισμού. Αυτός είναι άλλωστε και ο σκοπός των αποστολών που άρχισαν το 1997 με τη ρομποτική συσκευή </a:t>
            </a:r>
            <a:r>
              <a:rPr lang="el-GR" sz="1350" dirty="0" err="1">
                <a:solidFill>
                  <a:prstClr val="black"/>
                </a:solidFill>
                <a:latin typeface="Arial" panose="020B0604020202020204" pitchFamily="34" charset="0"/>
                <a:ea typeface="Times New Roman" panose="02020603050405020304" pitchFamily="18" charset="0"/>
              </a:rPr>
              <a:t>Pathfinder</a:t>
            </a:r>
            <a:r>
              <a:rPr lang="el-GR" sz="1350" dirty="0">
                <a:solidFill>
                  <a:prstClr val="black"/>
                </a:solidFill>
                <a:latin typeface="Arial" panose="020B0604020202020204" pitchFamily="34" charset="0"/>
                <a:ea typeface="Times New Roman" panose="02020603050405020304" pitchFamily="18" charset="0"/>
              </a:rPr>
              <a:t> </a:t>
            </a:r>
            <a:r>
              <a:rPr lang="el-GR" sz="1350" dirty="0" err="1">
                <a:solidFill>
                  <a:prstClr val="black"/>
                </a:solidFill>
                <a:latin typeface="Arial" panose="020B0604020202020204" pitchFamily="34" charset="0"/>
                <a:ea typeface="Times New Roman" panose="02020603050405020304" pitchFamily="18" charset="0"/>
              </a:rPr>
              <a:t>Mars</a:t>
            </a:r>
            <a:r>
              <a:rPr lang="el-GR" sz="1350" dirty="0">
                <a:solidFill>
                  <a:prstClr val="black"/>
                </a:solidFill>
                <a:latin typeface="Arial" panose="020B0604020202020204" pitchFamily="34" charset="0"/>
                <a:ea typeface="Times New Roman" panose="02020603050405020304" pitchFamily="18" charset="0"/>
              </a:rPr>
              <a:t> και το δορυφόρο </a:t>
            </a:r>
            <a:r>
              <a:rPr lang="el-GR" sz="1350" dirty="0" err="1">
                <a:solidFill>
                  <a:prstClr val="black"/>
                </a:solidFill>
                <a:latin typeface="Arial" panose="020B0604020202020204" pitchFamily="34" charset="0"/>
                <a:ea typeface="Times New Roman" panose="02020603050405020304" pitchFamily="18" charset="0"/>
              </a:rPr>
              <a:t>Global</a:t>
            </a:r>
            <a:r>
              <a:rPr lang="el-GR" sz="1350" dirty="0">
                <a:solidFill>
                  <a:prstClr val="black"/>
                </a:solidFill>
                <a:latin typeface="Arial" panose="020B0604020202020204" pitchFamily="34" charset="0"/>
                <a:ea typeface="Times New Roman" panose="02020603050405020304" pitchFamily="18" charset="0"/>
              </a:rPr>
              <a:t> </a:t>
            </a:r>
            <a:r>
              <a:rPr lang="el-GR" sz="1350" dirty="0" err="1">
                <a:solidFill>
                  <a:prstClr val="black"/>
                </a:solidFill>
                <a:latin typeface="Arial" panose="020B0604020202020204" pitchFamily="34" charset="0"/>
                <a:ea typeface="Times New Roman" panose="02020603050405020304" pitchFamily="18" charset="0"/>
              </a:rPr>
              <a:t>Surveyor</a:t>
            </a:r>
            <a:r>
              <a:rPr lang="el-GR" sz="1350" dirty="0">
                <a:solidFill>
                  <a:prstClr val="black"/>
                </a:solidFill>
                <a:latin typeface="Arial" panose="020B0604020202020204" pitchFamily="34" charset="0"/>
                <a:ea typeface="Times New Roman" panose="02020603050405020304" pitchFamily="18" charset="0"/>
              </a:rPr>
              <a:t>, και θα κορυφωθούν ίσως το 2008 με την πρώτη επανδρωμένη πτήση στον </a:t>
            </a:r>
            <a:r>
              <a:rPr lang="el-GR" sz="1350" dirty="0" err="1">
                <a:solidFill>
                  <a:prstClr val="black"/>
                </a:solidFill>
                <a:latin typeface="Arial" panose="020B0604020202020204" pitchFamily="34" charset="0"/>
                <a:ea typeface="Times New Roman" panose="02020603050405020304" pitchFamily="18" charset="0"/>
              </a:rPr>
              <a:t>Αρη</a:t>
            </a:r>
            <a:r>
              <a:rPr lang="el-GR" sz="1350" dirty="0">
                <a:solidFill>
                  <a:prstClr val="black"/>
                </a:solidFill>
                <a:latin typeface="Arial" panose="020B0604020202020204" pitchFamily="34" charset="0"/>
                <a:ea typeface="Times New Roman" panose="02020603050405020304" pitchFamily="18" charset="0"/>
              </a:rPr>
              <a:t>.</a:t>
            </a:r>
            <a:endParaRPr lang="el-GR" sz="1350" dirty="0">
              <a:solidFill>
                <a:prstClr val="black"/>
              </a:solidFill>
              <a:latin typeface="Times New Roman" panose="02020603050405020304" pitchFamily="18" charset="0"/>
              <a:ea typeface="Times New Roman" panose="02020603050405020304" pitchFamily="18" charset="0"/>
            </a:endParaRPr>
          </a:p>
          <a:p>
            <a:pPr marL="171450" indent="-171450">
              <a:lnSpc>
                <a:spcPct val="90000"/>
              </a:lnSpc>
              <a:spcBef>
                <a:spcPts val="750"/>
              </a:spcBef>
              <a:buFont typeface="Arial" panose="020B0604020202020204" pitchFamily="34" charset="0"/>
              <a:buChar char="•"/>
            </a:pPr>
            <a:endParaRPr lang="el-GR" sz="1350" dirty="0">
              <a:solidFill>
                <a:prstClr val="black"/>
              </a:solidFill>
            </a:endParaRPr>
          </a:p>
        </p:txBody>
      </p:sp>
    </p:spTree>
    <p:extLst>
      <p:ext uri="{BB962C8B-B14F-4D97-AF65-F5344CB8AC3E}">
        <p14:creationId xmlns:p14="http://schemas.microsoft.com/office/powerpoint/2010/main" val="189747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Rectangle 2"/>
          <p:cNvSpPr>
            <a:spLocks noChangeArrowheads="1"/>
          </p:cNvSpPr>
          <p:nvPr/>
        </p:nvSpPr>
        <p:spPr bwMode="auto">
          <a:xfrm>
            <a:off x="0" y="3860906"/>
            <a:ext cx="4450311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indent="342900" eaLnBrk="0" fontAlgn="base" hangingPunct="0">
              <a:spcBef>
                <a:spcPct val="0"/>
              </a:spcBef>
              <a:spcAft>
                <a:spcPct val="0"/>
              </a:spcAft>
            </a:pPr>
            <a:r>
              <a:rPr lang="en-US" sz="9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350">
              <a:solidFill>
                <a:prstClr val="black"/>
              </a:solidFill>
              <a:latin typeface="Arial" panose="020B0604020202020204" pitchFamily="34" charset="0"/>
            </a:endParaRPr>
          </a:p>
        </p:txBody>
      </p:sp>
      <p:pic>
        <p:nvPicPr>
          <p:cNvPr id="3073" name="Εικόνα 2" descr="http://upload.wikimedia.org/wikipedia/commons/d/d8/Mars_global_surve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5862250"/>
            <a:ext cx="44503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l-GR" sz="1350">
              <a:solidFill>
                <a:prstClr val="black"/>
              </a:solidFill>
            </a:endParaRPr>
          </a:p>
        </p:txBody>
      </p:sp>
      <p:sp>
        <p:nvSpPr>
          <p:cNvPr id="6" name="Ορθογώνιο 5"/>
          <p:cNvSpPr/>
          <p:nvPr/>
        </p:nvSpPr>
        <p:spPr>
          <a:xfrm>
            <a:off x="2008991" y="1131094"/>
            <a:ext cx="5962426" cy="946413"/>
          </a:xfrm>
          <a:prstGeom prst="rect">
            <a:avLst/>
          </a:prstGeom>
        </p:spPr>
        <p:txBody>
          <a:bodyPr wrap="square">
            <a:spAutoFit/>
          </a:bodyPr>
          <a:lstStyle/>
          <a:p>
            <a:r>
              <a:rPr lang="el-GR" sz="2100" b="1" i="1" dirty="0">
                <a:solidFill>
                  <a:prstClr val="white"/>
                </a:solidFill>
                <a:latin typeface="Arial" panose="020B0604020202020204" pitchFamily="34" charset="0"/>
                <a:ea typeface="Times New Roman" panose="02020603050405020304" pitchFamily="18" charset="0"/>
              </a:rPr>
              <a:t>Ποια όμως θα είναι η δομή αυτών των γιγαντιαίων σταθμών;</a:t>
            </a:r>
            <a:r>
              <a:rPr lang="el-GR" sz="3300" dirty="0">
                <a:solidFill>
                  <a:prstClr val="black"/>
                </a:solidFill>
                <a:latin typeface="Times New Roman" panose="02020603050405020304" pitchFamily="18" charset="0"/>
                <a:ea typeface="Times New Roman" panose="02020603050405020304" pitchFamily="18" charset="0"/>
              </a:rPr>
              <a:t/>
            </a:r>
            <a:br>
              <a:rPr lang="el-GR" sz="3300" dirty="0">
                <a:solidFill>
                  <a:prstClr val="black"/>
                </a:solidFill>
                <a:latin typeface="Times New Roman" panose="02020603050405020304" pitchFamily="18" charset="0"/>
                <a:ea typeface="Times New Roman" panose="02020603050405020304" pitchFamily="18" charset="0"/>
              </a:rPr>
            </a:br>
            <a:endParaRPr lang="el-GR" sz="1350" dirty="0">
              <a:solidFill>
                <a:prstClr val="black"/>
              </a:solidFill>
            </a:endParaRPr>
          </a:p>
        </p:txBody>
      </p:sp>
      <p:sp>
        <p:nvSpPr>
          <p:cNvPr id="7" name="Ορθογώνιο 6"/>
          <p:cNvSpPr/>
          <p:nvPr/>
        </p:nvSpPr>
        <p:spPr>
          <a:xfrm>
            <a:off x="628650" y="2526721"/>
            <a:ext cx="7386938" cy="3516347"/>
          </a:xfrm>
          <a:prstGeom prst="rect">
            <a:avLst/>
          </a:prstGeom>
        </p:spPr>
        <p:txBody>
          <a:bodyPr wrap="square">
            <a:spAutoFit/>
          </a:bodyPr>
          <a:lstStyle/>
          <a:p>
            <a:pPr marL="171450" indent="342900">
              <a:lnSpc>
                <a:spcPct val="90000"/>
              </a:lnSpc>
              <a:spcBef>
                <a:spcPts val="750"/>
              </a:spcBef>
              <a:buFont typeface="Arial" panose="020B0604020202020204" pitchFamily="34" charset="0"/>
              <a:buChar char="•"/>
            </a:pPr>
            <a:r>
              <a:rPr lang="el-GR" sz="1200" dirty="0">
                <a:solidFill>
                  <a:prstClr val="white"/>
                </a:solidFill>
                <a:latin typeface="Arial" panose="020B0604020202020204" pitchFamily="34" charset="0"/>
                <a:ea typeface="Times New Roman" panose="02020603050405020304" pitchFamily="18" charset="0"/>
              </a:rPr>
              <a:t>Τα πρώτα σχέδια ενός τόσο φιλόδοξου εγχειρήματος έκανε ο Βέρνερ φον Μπράουν ήδη από τη δεκαετία του 1950. Σύμφωνα με τους σχεδιαστές διαστημικών αποικιών της NASA, αυτές θα αποτελούνται από σύστημα ανεξάρτητων περιστρεφόμενων κυλίνδρων ή δακτυλίων. Οι κατοικήσιμες περιοχές θα είναι φτιαγμένες από γυαλί και μέταλλο, ενώ θα υπάρχουν και μεγάλες εκτάσεις καλλιεργούμενου γήινου εδάφους. Οι κλιματολογικές συνθήκες θα ρυθμίζονται από τους αποίκους, ενώ οι περιοχές υψηλής ή χαμηλής βαρύτητας της αποικίας θα χρησιμοποιούνται κατάλληλα στη βιομηχανική παραγωγή.</a:t>
            </a:r>
            <a:endParaRPr lang="el-GR" sz="1200" dirty="0">
              <a:solidFill>
                <a:prstClr val="white"/>
              </a:solidFill>
              <a:latin typeface="Times New Roman" panose="02020603050405020304" pitchFamily="18" charset="0"/>
              <a:ea typeface="Times New Roman" panose="02020603050405020304" pitchFamily="18" charset="0"/>
            </a:endParaRPr>
          </a:p>
          <a:p>
            <a:pPr marL="171450" indent="342900">
              <a:lnSpc>
                <a:spcPct val="90000"/>
              </a:lnSpc>
              <a:spcBef>
                <a:spcPts val="750"/>
              </a:spcBef>
              <a:buFont typeface="Arial" panose="020B0604020202020204" pitchFamily="34" charset="0"/>
              <a:buChar char="•"/>
            </a:pPr>
            <a:r>
              <a:rPr lang="el-GR" sz="1200" dirty="0">
                <a:solidFill>
                  <a:prstClr val="white"/>
                </a:solidFill>
                <a:latin typeface="Arial" panose="020B0604020202020204" pitchFamily="34" charset="0"/>
                <a:ea typeface="Times New Roman" panose="02020603050405020304" pitchFamily="18" charset="0"/>
              </a:rPr>
              <a:t>Το κόστος κατασκευής μιας τέτοιας αποικίας 10.000 ατόμων ανέρχεται στα 100 τρισεκατομμύρια δραχμές σε τιμές του 1990 και για την αποπεράτωση της χρειάζονται 10 χρόνια περίπου. Το κόστος αυτό υπολογίζεται ότι θα έχει αποσβεστεί στα δύο πρώτα χρόνια της λειτουργίας της! Πρέπει ακόμα να τονιστεί ότι όλη η τεχνολογία που απαιτείται για την κατασκευή μιας διαστημικής αποικίας είναι σήμερα γνωστή.</a:t>
            </a:r>
            <a:endParaRPr lang="el-GR" sz="1200" dirty="0">
              <a:solidFill>
                <a:prstClr val="white"/>
              </a:solidFill>
              <a:latin typeface="Times New Roman" panose="02020603050405020304" pitchFamily="18" charset="0"/>
              <a:ea typeface="Times New Roman" panose="02020603050405020304" pitchFamily="18" charset="0"/>
            </a:endParaRPr>
          </a:p>
          <a:p>
            <a:pPr marL="171450" indent="342900">
              <a:lnSpc>
                <a:spcPct val="90000"/>
              </a:lnSpc>
              <a:spcBef>
                <a:spcPts val="750"/>
              </a:spcBef>
              <a:buFont typeface="Arial" panose="020B0604020202020204" pitchFamily="34" charset="0"/>
              <a:buChar char="•"/>
            </a:pPr>
            <a:r>
              <a:rPr lang="el-GR" sz="1200" dirty="0">
                <a:solidFill>
                  <a:prstClr val="white"/>
                </a:solidFill>
                <a:latin typeface="Arial" panose="020B0604020202020204" pitchFamily="34" charset="0"/>
                <a:ea typeface="Times New Roman" panose="02020603050405020304" pitchFamily="18" charset="0"/>
              </a:rPr>
              <a:t>Τα σημεία στα οποία πρέπει να τοποθετηθούν οι διαστημικές αποικίες έχουν βρεθεί ήδη το 17ο αιώνα από το Γάλλο μαθηματικό </a:t>
            </a:r>
            <a:r>
              <a:rPr lang="el-GR" sz="1200" dirty="0" err="1">
                <a:solidFill>
                  <a:prstClr val="white"/>
                </a:solidFill>
                <a:latin typeface="Arial" panose="020B0604020202020204" pitchFamily="34" charset="0"/>
                <a:ea typeface="Times New Roman" panose="02020603050405020304" pitchFamily="18" charset="0"/>
              </a:rPr>
              <a:t>Lagrange</a:t>
            </a:r>
            <a:r>
              <a:rPr lang="el-GR" sz="1200" dirty="0">
                <a:solidFill>
                  <a:prstClr val="white"/>
                </a:solidFill>
                <a:latin typeface="Arial" panose="020B0604020202020204" pitchFamily="34" charset="0"/>
                <a:ea typeface="Times New Roman" panose="02020603050405020304" pitchFamily="18" charset="0"/>
              </a:rPr>
              <a:t>. Πρόκειται για τα σημεία ισορροπίας </a:t>
            </a:r>
            <a:r>
              <a:rPr lang="el-GR" sz="1200" dirty="0" err="1">
                <a:solidFill>
                  <a:prstClr val="white"/>
                </a:solidFill>
                <a:latin typeface="Arial" panose="020B0604020202020204" pitchFamily="34" charset="0"/>
                <a:ea typeface="Times New Roman" panose="02020603050405020304" pitchFamily="18" charset="0"/>
              </a:rPr>
              <a:t>Lagrange</a:t>
            </a:r>
            <a:r>
              <a:rPr lang="el-GR" sz="1200" dirty="0">
                <a:solidFill>
                  <a:prstClr val="white"/>
                </a:solidFill>
                <a:latin typeface="Arial" panose="020B0604020202020204" pitchFamily="34" charset="0"/>
                <a:ea typeface="Times New Roman" panose="02020603050405020304" pitchFamily="18" charset="0"/>
              </a:rPr>
              <a:t>, δηλαδή εκείνα τα σημεία ενός συστήματος σωμάτων (π.χ. Ήλιος - Γη), στα οποία μηδενίζεται η συνισταμένη των ελκτικών δυνάμεων και της φυγόκεντρης δύναμης. Κάθε σώμα που τοποθετείται στα σημεία αυτά βρίσκεται σε ισορροπία.</a:t>
            </a:r>
            <a:endParaRPr lang="el-GR" sz="1200" dirty="0">
              <a:solidFill>
                <a:prstClr val="white"/>
              </a:solidFill>
              <a:latin typeface="Times New Roman" panose="02020603050405020304" pitchFamily="18" charset="0"/>
              <a:ea typeface="Times New Roman" panose="02020603050405020304" pitchFamily="18" charset="0"/>
            </a:endParaRPr>
          </a:p>
          <a:p>
            <a:pPr marL="171450" indent="-171450">
              <a:lnSpc>
                <a:spcPct val="90000"/>
              </a:lnSpc>
              <a:spcBef>
                <a:spcPts val="750"/>
              </a:spcBef>
              <a:buFont typeface="Arial" panose="020B0604020202020204" pitchFamily="34" charset="0"/>
              <a:buChar char="•"/>
            </a:pPr>
            <a:endParaRPr lang="el-GR" sz="2100" dirty="0">
              <a:solidFill>
                <a:prstClr val="black"/>
              </a:solidFill>
            </a:endParaRPr>
          </a:p>
        </p:txBody>
      </p:sp>
    </p:spTree>
    <p:extLst>
      <p:ext uri="{BB962C8B-B14F-4D97-AF65-F5344CB8AC3E}">
        <p14:creationId xmlns:p14="http://schemas.microsoft.com/office/powerpoint/2010/main" val="105507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Ορθογώνιο 6"/>
          <p:cNvSpPr/>
          <p:nvPr/>
        </p:nvSpPr>
        <p:spPr>
          <a:xfrm>
            <a:off x="2992757" y="44624"/>
            <a:ext cx="338437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οπτικά τηλεσκόπια χωρίζονται σε διοπτρικά και κατοπτρικά. Υπάρχουν επίσης τα ραδιοτηλεσκόπια, τα τηλεσκόπια υπερύθρου, τα τηλεσκόπια υπεριώδους και τέλος τα τηλεσκόπια </a:t>
            </a:r>
            <a:r>
              <a:rPr lang="el-GR" dirty="0" err="1" smtClean="0"/>
              <a:t>ακτίνων</a:t>
            </a:r>
            <a:r>
              <a:rPr lang="el-GR" dirty="0" smtClean="0"/>
              <a:t> χ και γ.</a:t>
            </a:r>
          </a:p>
          <a:p>
            <a:pPr algn="ctr"/>
            <a:endParaRPr lang="el-GR" dirty="0"/>
          </a:p>
          <a:p>
            <a:pPr algn="ctr"/>
            <a:endParaRPr lang="el-GR" dirty="0"/>
          </a:p>
        </p:txBody>
      </p:sp>
    </p:spTree>
    <p:extLst>
      <p:ext uri="{BB962C8B-B14F-4D97-AF65-F5344CB8AC3E}">
        <p14:creationId xmlns:p14="http://schemas.microsoft.com/office/powerpoint/2010/main" val="66500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27384"/>
            <a:ext cx="9195297" cy="6913949"/>
          </a:xfrm>
        </p:spPr>
      </p:pic>
      <p:sp>
        <p:nvSpPr>
          <p:cNvPr id="7" name="Ορθογώνιο 6"/>
          <p:cNvSpPr/>
          <p:nvPr/>
        </p:nvSpPr>
        <p:spPr>
          <a:xfrm>
            <a:off x="1" y="0"/>
            <a:ext cx="1691680" cy="22048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Γη εκτελεί δύο κινήσεις. Μία ελλειπτική γύρω από τον Ήλιο και μία  περιστροφική γύρω από τον άξονα της.</a:t>
            </a:r>
            <a:endParaRPr lang="el-GR" dirty="0"/>
          </a:p>
        </p:txBody>
      </p:sp>
    </p:spTree>
    <p:extLst>
      <p:ext uri="{BB962C8B-B14F-4D97-AF65-F5344CB8AC3E}">
        <p14:creationId xmlns:p14="http://schemas.microsoft.com/office/powerpoint/2010/main" val="560015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628800"/>
          </a:xfrm>
          <a:solidFill>
            <a:schemeClr val="tx1"/>
          </a:solidFill>
        </p:spPr>
        <p:txBody>
          <a:bodyPr/>
          <a:lstStyle/>
          <a:p>
            <a:endParaRPr lang="el-GR" dirty="0"/>
          </a:p>
        </p:txBody>
      </p:sp>
      <p:sp>
        <p:nvSpPr>
          <p:cNvPr id="3" name="Θέση περιεχομένου 2"/>
          <p:cNvSpPr>
            <a:spLocks noGrp="1"/>
          </p:cNvSpPr>
          <p:nvPr>
            <p:ph idx="1"/>
          </p:nvPr>
        </p:nvSpPr>
        <p:spPr>
          <a:xfrm>
            <a:off x="0" y="0"/>
            <a:ext cx="9144000" cy="6858000"/>
          </a:xfrm>
          <a:solidFill>
            <a:schemeClr val="tx1"/>
          </a:solidFill>
        </p:spPr>
        <p:txBody>
          <a:bodyPr/>
          <a:lstStyle/>
          <a:p>
            <a:r>
              <a:rPr lang="el-GR" dirty="0" smtClean="0">
                <a:solidFill>
                  <a:schemeClr val="bg1"/>
                </a:solidFill>
              </a:rPr>
              <a:t>Η κατεύθυνση του άξονα </a:t>
            </a:r>
            <a:r>
              <a:rPr lang="el-GR" smtClean="0">
                <a:solidFill>
                  <a:schemeClr val="bg1"/>
                </a:solidFill>
              </a:rPr>
              <a:t>της Γης </a:t>
            </a:r>
            <a:r>
              <a:rPr lang="el-GR" dirty="0" smtClean="0">
                <a:solidFill>
                  <a:schemeClr val="bg1"/>
                </a:solidFill>
              </a:rPr>
              <a:t>διατηρείται πρακτικά σταθερή ανά χρόνο.</a:t>
            </a:r>
          </a:p>
          <a:p>
            <a:r>
              <a:rPr lang="el-GR" dirty="0" smtClean="0">
                <a:solidFill>
                  <a:schemeClr val="bg1"/>
                </a:solidFill>
              </a:rPr>
              <a:t>Ισχύουν τα εξής:</a:t>
            </a:r>
            <a:br>
              <a:rPr lang="el-GR" dirty="0" smtClean="0">
                <a:solidFill>
                  <a:schemeClr val="bg1"/>
                </a:solidFill>
              </a:rPr>
            </a:br>
            <a:r>
              <a:rPr lang="el-GR" dirty="0" smtClean="0">
                <a:solidFill>
                  <a:schemeClr val="bg1"/>
                </a:solidFill>
              </a:rPr>
              <a:t>Αν ο άξονας περιστροφής της Γης είναι κάθετος ή παράλληλος με το επίπεδο τροχιάς της κανένα φαινόμενο (π.χ. χειμερινό ηλιοστάσιο) δεν θα μπορούσε να παρατηρηθεί.</a:t>
            </a:r>
          </a:p>
          <a:p>
            <a:r>
              <a:rPr lang="el-GR" dirty="0" smtClean="0">
                <a:solidFill>
                  <a:schemeClr val="bg1"/>
                </a:solidFill>
              </a:rPr>
              <a:t>Όμως και εξαιτίας της σταθερής οξείας γωνίας με το επίπεδο της τροχιάς της μπορούν να εξηγηθούν τόσο το χειμερινό και θερινό ηλιοστάσιο </a:t>
            </a:r>
            <a:r>
              <a:rPr lang="el-GR" dirty="0">
                <a:solidFill>
                  <a:schemeClr val="bg1"/>
                </a:solidFill>
              </a:rPr>
              <a:t>ό</a:t>
            </a:r>
            <a:r>
              <a:rPr lang="el-GR" dirty="0" smtClean="0">
                <a:solidFill>
                  <a:schemeClr val="bg1"/>
                </a:solidFill>
              </a:rPr>
              <a:t>σο και οι ισημερίες. </a:t>
            </a:r>
            <a:endParaRPr lang="el-GR" dirty="0">
              <a:solidFill>
                <a:schemeClr val="bg1"/>
              </a:solidFill>
            </a:endParaRPr>
          </a:p>
        </p:txBody>
      </p:sp>
    </p:spTree>
    <p:extLst>
      <p:ext uri="{BB962C8B-B14F-4D97-AF65-F5344CB8AC3E}">
        <p14:creationId xmlns:p14="http://schemas.microsoft.com/office/powerpoint/2010/main" val="243101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5" name="Ορθογώνιο 4"/>
          <p:cNvSpPr/>
          <p:nvPr/>
        </p:nvSpPr>
        <p:spPr>
          <a:xfrm>
            <a:off x="0" y="5805264"/>
            <a:ext cx="3275856" cy="105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Διεθνής Διαστημικός Σταθμός</a:t>
            </a:r>
            <a:endParaRPr lang="el-GR" dirty="0"/>
          </a:p>
        </p:txBody>
      </p:sp>
    </p:spTree>
    <p:extLst>
      <p:ext uri="{BB962C8B-B14F-4D97-AF65-F5344CB8AC3E}">
        <p14:creationId xmlns:p14="http://schemas.microsoft.com/office/powerpoint/2010/main" val="6873655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a:solidFill>
            <a:schemeClr val="tx1"/>
          </a:solidFill>
          <a:ln>
            <a:solidFill>
              <a:schemeClr val="tx1"/>
            </a:solidFill>
          </a:ln>
        </p:spPr>
        <p:txBody>
          <a:bodyPr>
            <a:normAutofit lnSpcReduction="10000"/>
          </a:bodyPr>
          <a:lstStyle/>
          <a:p>
            <a:pPr marL="0" indent="0">
              <a:buNone/>
            </a:pPr>
            <a:r>
              <a:rPr lang="el-GR" dirty="0" smtClean="0">
                <a:solidFill>
                  <a:schemeClr val="bg1"/>
                </a:solidFill>
              </a:rPr>
              <a:t>Διαστημικοί Σταθμοί</a:t>
            </a:r>
          </a:p>
          <a:p>
            <a:pPr>
              <a:buFont typeface="Wingdings" panose="05000000000000000000" pitchFamily="2" charset="2"/>
              <a:buChar char="ü"/>
            </a:pPr>
            <a:r>
              <a:rPr lang="el-GR" dirty="0" smtClean="0">
                <a:solidFill>
                  <a:schemeClr val="bg1"/>
                </a:solidFill>
              </a:rPr>
              <a:t>Επανδρωμένοι τεχνητοί δορυφόροι.</a:t>
            </a:r>
          </a:p>
          <a:p>
            <a:pPr>
              <a:buFont typeface="Wingdings" panose="05000000000000000000" pitchFamily="2" charset="2"/>
              <a:buChar char="ü"/>
            </a:pPr>
            <a:r>
              <a:rPr lang="el-GR" dirty="0" smtClean="0">
                <a:solidFill>
                  <a:schemeClr val="bg1"/>
                </a:solidFill>
              </a:rPr>
              <a:t>Ενδιάμεσες βάσεις για μακρινές διαστημικές αποστολές</a:t>
            </a:r>
          </a:p>
          <a:p>
            <a:pPr>
              <a:buFont typeface="Wingdings" panose="05000000000000000000" pitchFamily="2" charset="2"/>
              <a:buChar char="ü"/>
            </a:pPr>
            <a:r>
              <a:rPr lang="el-GR" dirty="0" smtClean="0">
                <a:solidFill>
                  <a:schemeClr val="bg1"/>
                </a:solidFill>
              </a:rPr>
              <a:t>Εγκατάσταση διαφόρων διαστημικών οργάνων</a:t>
            </a:r>
          </a:p>
          <a:p>
            <a:pPr marL="0" indent="0">
              <a:buNone/>
            </a:pPr>
            <a:r>
              <a:rPr lang="el-GR" dirty="0" smtClean="0">
                <a:solidFill>
                  <a:schemeClr val="bg1"/>
                </a:solidFill>
              </a:rPr>
              <a:t> Αποτελούνται από 6 βασικές μονάδες:</a:t>
            </a:r>
          </a:p>
          <a:p>
            <a:pPr marL="514350" indent="-514350">
              <a:buFont typeface="+mj-lt"/>
              <a:buAutoNum type="arabicPeriod"/>
            </a:pPr>
            <a:r>
              <a:rPr lang="el-GR" dirty="0" smtClean="0">
                <a:solidFill>
                  <a:schemeClr val="bg1"/>
                </a:solidFill>
              </a:rPr>
              <a:t>Μονάδα υποστήριξης ζωής</a:t>
            </a:r>
          </a:p>
          <a:p>
            <a:pPr marL="514350" indent="-514350">
              <a:buFont typeface="+mj-lt"/>
              <a:buAutoNum type="arabicPeriod"/>
            </a:pPr>
            <a:r>
              <a:rPr lang="el-GR" dirty="0" smtClean="0">
                <a:solidFill>
                  <a:schemeClr val="bg1"/>
                </a:solidFill>
              </a:rPr>
              <a:t>Μονάδα χώρων κατοικίας</a:t>
            </a:r>
          </a:p>
          <a:p>
            <a:pPr marL="514350" indent="-514350">
              <a:buFont typeface="+mj-lt"/>
              <a:buAutoNum type="arabicPeriod"/>
            </a:pPr>
            <a:r>
              <a:rPr lang="el-GR" dirty="0" smtClean="0">
                <a:solidFill>
                  <a:schemeClr val="bg1"/>
                </a:solidFill>
              </a:rPr>
              <a:t>Μονάδα αποθήκευσης ζωτικών προϊόντων</a:t>
            </a:r>
          </a:p>
          <a:p>
            <a:pPr marL="514350" indent="-514350">
              <a:buFont typeface="+mj-lt"/>
              <a:buAutoNum type="arabicPeriod"/>
            </a:pPr>
            <a:r>
              <a:rPr lang="el-GR" dirty="0" smtClean="0">
                <a:solidFill>
                  <a:schemeClr val="bg1"/>
                </a:solidFill>
              </a:rPr>
              <a:t>Μονάδα επιστημονικών εργαστηρίων</a:t>
            </a:r>
          </a:p>
          <a:p>
            <a:pPr marL="514350" indent="-514350">
              <a:buFont typeface="+mj-lt"/>
              <a:buAutoNum type="arabicPeriod"/>
            </a:pPr>
            <a:r>
              <a:rPr lang="el-GR" dirty="0" smtClean="0">
                <a:solidFill>
                  <a:schemeClr val="bg1"/>
                </a:solidFill>
              </a:rPr>
              <a:t>Μονάδα ελλιμενισμού διαστημικών οχημάτων.</a:t>
            </a:r>
          </a:p>
          <a:p>
            <a:pPr marL="514350" indent="-514350">
              <a:buFont typeface="+mj-lt"/>
              <a:buAutoNum type="arabicPeriod"/>
            </a:pPr>
            <a:r>
              <a:rPr lang="el-GR" dirty="0" smtClean="0">
                <a:solidFill>
                  <a:schemeClr val="bg1"/>
                </a:solidFill>
              </a:rPr>
              <a:t>Μονάδα προσαρτημένων εξέδρων </a:t>
            </a:r>
            <a:r>
              <a:rPr lang="el-GR" dirty="0">
                <a:solidFill>
                  <a:schemeClr val="bg1"/>
                </a:solidFill>
              </a:rPr>
              <a:t>ό</a:t>
            </a:r>
            <a:r>
              <a:rPr lang="el-GR" dirty="0" smtClean="0">
                <a:solidFill>
                  <a:schemeClr val="bg1"/>
                </a:solidFill>
              </a:rPr>
              <a:t>που εγκαθίστανται επιστημονικά όργανα.</a:t>
            </a:r>
            <a:endParaRPr lang="el-GR" dirty="0">
              <a:solidFill>
                <a:schemeClr val="bg1"/>
              </a:solidFill>
            </a:endParaRPr>
          </a:p>
        </p:txBody>
      </p:sp>
    </p:spTree>
    <p:extLst>
      <p:ext uri="{BB962C8B-B14F-4D97-AF65-F5344CB8AC3E}">
        <p14:creationId xmlns:p14="http://schemas.microsoft.com/office/powerpoint/2010/main" val="3964644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582</Words>
  <Application>Microsoft Office PowerPoint</Application>
  <PresentationFormat>Προβολή στην οθόνη (4:3)</PresentationFormat>
  <Paragraphs>52</Paragraphs>
  <Slides>10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10</vt:i4>
      </vt:variant>
    </vt:vector>
  </HeadingPairs>
  <TitlesOfParts>
    <vt:vector size="17" baseType="lpstr">
      <vt:lpstr>Arial</vt:lpstr>
      <vt:lpstr>Calibri</vt:lpstr>
      <vt:lpstr>Calibri Light</vt:lpstr>
      <vt:lpstr>Times New Roman</vt:lpstr>
      <vt:lpstr>Wingdings</vt:lpstr>
      <vt:lpstr>Θέμα του Office</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akis</dc:creator>
  <cp:lastModifiedBy>Antonis</cp:lastModifiedBy>
  <cp:revision>11</cp:revision>
  <dcterms:created xsi:type="dcterms:W3CDTF">2014-04-09T12:45:56Z</dcterms:created>
  <dcterms:modified xsi:type="dcterms:W3CDTF">2014-05-06T18:38:27Z</dcterms:modified>
</cp:coreProperties>
</file>