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0" r:id="rId19"/>
    <p:sldId id="279" r:id="rId20"/>
    <p:sldId id="273" r:id="rId21"/>
    <p:sldId id="274" r:id="rId22"/>
    <p:sldId id="275" r:id="rId23"/>
    <p:sldId id="276" r:id="rId24"/>
    <p:sldId id="277" r:id="rId25"/>
    <p:sldId id="278"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51"/>
    <p:restoredTop sz="96327"/>
  </p:normalViewPr>
  <p:slideViewPr>
    <p:cSldViewPr snapToGrid="0">
      <p:cViewPr varScale="1">
        <p:scale>
          <a:sx n="128" d="100"/>
          <a:sy n="128" d="100"/>
        </p:scale>
        <p:origin x="688"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9AB3A824-1A51-4B26-AD58-A6D8E14F6C04}" type="datetimeFigureOut">
              <a:rPr lang="en-US" smtClean="0"/>
              <a:t>6/22/23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dirty="0"/>
              <a:t>
              </a:t>
            </a:r>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4866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6/22/23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885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804672" y="320040"/>
            <a:ext cx="3657600" cy="320040"/>
          </a:xfrm>
        </p:spPr>
        <p:txBody>
          <a:bodyPr/>
          <a:lstStyle/>
          <a:p>
            <a:fld id="{D3FFE419-2371-464F-8239-3959401C3561}" type="datetimeFigureOut">
              <a:rPr lang="en-US" smtClean="0"/>
              <a:t>6/22/23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r>
              <a:rPr lang="en-US" dirty="0"/>
              <a:t>
              </a:t>
            </a:r>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83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6/22/23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806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804672" y="320040"/>
            <a:ext cx="3657600" cy="320040"/>
          </a:xfrm>
        </p:spPr>
        <p:txBody>
          <a:bodyPr/>
          <a:lstStyle/>
          <a:p>
            <a:fld id="{3E5059C3-6A89-4494-99FF-5A4D6FFD50EB}" type="datetimeFigureOut">
              <a:rPr lang="en-US" smtClean="0"/>
              <a:t>6/22/23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dirty="0"/>
              <a:t>
              </a:t>
            </a:r>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6048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a:xfrm>
            <a:off x="804672" y="320040"/>
            <a:ext cx="3657600" cy="320040"/>
          </a:xfrm>
        </p:spPr>
        <p:txBody>
          <a:bodyPr/>
          <a:lstStyle/>
          <a:p>
            <a:fld id="{CA954B2F-12DE-47F5-8894-472B206D2E1E}" type="datetimeFigureOut">
              <a:rPr lang="en-US" smtClean="0"/>
              <a:t>6/22/23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r>
              <a:rPr lang="en-US" dirty="0"/>
              <a:t>
              </a:t>
            </a:r>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9811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5125305" y="1488985"/>
            <a:ext cx="6264350" cy="169685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118447" y="4351687"/>
            <a:ext cx="6265588" cy="17040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a:xfrm>
            <a:off x="804672" y="320040"/>
            <a:ext cx="3657600" cy="320040"/>
          </a:xfrm>
        </p:spPr>
        <p:txBody>
          <a:bodyPr/>
          <a:lstStyle/>
          <a:p>
            <a:fld id="{3F30E46F-7819-4ACF-B48B-48222C2ACC88}" type="datetimeFigureOut">
              <a:rPr lang="en-US" smtClean="0"/>
              <a:t>6/22/23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r>
              <a:rPr lang="en-US" dirty="0"/>
              <a:t>
              </a:t>
            </a:r>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447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6/22/23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967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921D9284-D300-4297-87F7-E791DCC15DB1}" type="datetimeFigureOut">
              <a:rPr lang="en-US" smtClean="0"/>
              <a:t>6/22/23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r>
              <a:rPr lang="en-US" dirty="0"/>
              <a:t>
              </a:t>
            </a:r>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6501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7D525BB-DA17-4BA0-B3C8-3AC3ABC827E6}" type="datetimeFigureOut">
              <a:rPr lang="en-US" smtClean="0"/>
              <a:t>6/22/23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396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a:t>Κάντε κλικ στο εικονίδιο για να προσθέσετε εικόνα</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804672" y="320040"/>
            <a:ext cx="3657600" cy="320040"/>
          </a:xfrm>
        </p:spPr>
        <p:txBody>
          <a:bodyPr/>
          <a:lstStyle/>
          <a:p>
            <a:fld id="{3CBC1C18-307B-4F68-A007-B5B542270E8D}" type="datetimeFigureOut">
              <a:rPr lang="en-US" smtClean="0"/>
              <a:t>6/22/23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r>
              <a:rPr lang="en-US" dirty="0"/>
              <a:t>
              </a:t>
            </a:r>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7654773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3CBC1C18-307B-4F68-A007-B5B542270E8D}" type="datetimeFigureOut">
              <a:rPr lang="en-US" smtClean="0"/>
              <a:t>6/22/23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46247760"/>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hf sldNum="0"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m-wikipedia-org.translate.goog/wiki/Gold?_x_tr_sl=en&amp;_x_tr_tl=el&amp;_x_tr_hl=el&amp;_x_tr_pto=sc" TargetMode="External"/><Relationship Id="rId2" Type="http://schemas.openxmlformats.org/officeDocument/2006/relationships/hyperlink" Target="https://en-m-wikipedia-org.translate.goog/wiki/Unit_of_account?_x_tr_sl=en&amp;_x_tr_tl=el&amp;_x_tr_hl=el&amp;_x_tr_pto=sc" TargetMode="External"/><Relationship Id="rId1" Type="http://schemas.openxmlformats.org/officeDocument/2006/relationships/slideLayout" Target="../slideLayouts/slideLayout2.xml"/><Relationship Id="rId5" Type="http://schemas.openxmlformats.org/officeDocument/2006/relationships/hyperlink" Target="https://en-m-wikipedia-org.translate.goog/wiki/Deficit_spending?_x_tr_sl=en&amp;_x_tr_tl=el&amp;_x_tr_hl=el&amp;_x_tr_pto=sc" TargetMode="External"/><Relationship Id="rId4" Type="http://schemas.openxmlformats.org/officeDocument/2006/relationships/hyperlink" Target="https://en-m-wikipedia-org.translate.goog/wiki/Economic_surplus?_x_tr_sl=en&amp;_x_tr_tl=el&amp;_x_tr_hl=el&amp;_x_tr_pto=sc"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A8FE07-8D28-A7DA-6EC4-836632E5E490}"/>
              </a:ext>
            </a:extLst>
          </p:cNvPr>
          <p:cNvSpPr>
            <a:spLocks noGrp="1"/>
          </p:cNvSpPr>
          <p:nvPr>
            <p:ph type="ctrTitle"/>
          </p:nvPr>
        </p:nvSpPr>
        <p:spPr>
          <a:xfrm>
            <a:off x="2778825" y="3633849"/>
            <a:ext cx="2695699" cy="1621520"/>
          </a:xfrm>
        </p:spPr>
        <p:txBody>
          <a:bodyPr>
            <a:normAutofit/>
          </a:bodyPr>
          <a:lstStyle/>
          <a:p>
            <a:r>
              <a:rPr lang="el-GR" sz="2000" dirty="0"/>
              <a:t>ΣΑΡΑΚΗΝΟΣ ΠΑΝΑΓΙΩΤΗΣ </a:t>
            </a:r>
            <a:br>
              <a:rPr lang="el-GR" sz="2000" dirty="0"/>
            </a:br>
            <a:r>
              <a:rPr lang="el-GR" sz="2000" dirty="0"/>
              <a:t>ΑΜ </a:t>
            </a:r>
            <a:r>
              <a:rPr lang="en-US" sz="2000" dirty="0"/>
              <a:t>: </a:t>
            </a:r>
            <a:r>
              <a:rPr lang="el-GR" sz="2000" dirty="0"/>
              <a:t>1341198114219</a:t>
            </a:r>
            <a:br>
              <a:rPr lang="el-GR" sz="2000" dirty="0"/>
            </a:br>
            <a:endParaRPr lang="el-GR" sz="2000" dirty="0"/>
          </a:p>
        </p:txBody>
      </p:sp>
      <p:sp>
        <p:nvSpPr>
          <p:cNvPr id="3" name="Υπότιτλος 2">
            <a:extLst>
              <a:ext uri="{FF2B5EF4-FFF2-40B4-BE49-F238E27FC236}">
                <a16:creationId xmlns:a16="http://schemas.microsoft.com/office/drawing/2014/main" id="{9F167103-1929-96F0-5469-26EE7903041D}"/>
              </a:ext>
            </a:extLst>
          </p:cNvPr>
          <p:cNvSpPr>
            <a:spLocks noGrp="1"/>
          </p:cNvSpPr>
          <p:nvPr>
            <p:ph type="subTitle" idx="1"/>
          </p:nvPr>
        </p:nvSpPr>
        <p:spPr>
          <a:xfrm>
            <a:off x="2124907" y="2268786"/>
            <a:ext cx="3733914" cy="1733198"/>
          </a:xfrm>
        </p:spPr>
        <p:txBody>
          <a:bodyPr>
            <a:noAutofit/>
          </a:bodyPr>
          <a:lstStyle/>
          <a:p>
            <a:r>
              <a:rPr lang="el-GR" sz="2400" dirty="0"/>
              <a:t>ΨΗΦΙΑΚΟΣ ΜΕΤΑΣΧΗΜΑΤΙΣΜΟΣ ΣΤΟ ΧΡΗΜΑ      </a:t>
            </a:r>
          </a:p>
        </p:txBody>
      </p:sp>
      <p:pic>
        <p:nvPicPr>
          <p:cNvPr id="5" name="Εικόνα 4" descr="Εικόνα που περιέχει κείμενο, γραμματοσειρά, στιγμιότυπο οθόνης&#10;&#10;Περιγραφή που δημιουργήθηκε αυτόματα">
            <a:extLst>
              <a:ext uri="{FF2B5EF4-FFF2-40B4-BE49-F238E27FC236}">
                <a16:creationId xmlns:a16="http://schemas.microsoft.com/office/drawing/2014/main" id="{62EA0E16-A0DD-8BBC-317D-2681B2621180}"/>
              </a:ext>
            </a:extLst>
          </p:cNvPr>
          <p:cNvPicPr>
            <a:picLocks noChangeAspect="1"/>
          </p:cNvPicPr>
          <p:nvPr/>
        </p:nvPicPr>
        <p:blipFill>
          <a:blip r:embed="rId3"/>
          <a:stretch>
            <a:fillRect/>
          </a:stretch>
        </p:blipFill>
        <p:spPr>
          <a:xfrm>
            <a:off x="6084791" y="1327037"/>
            <a:ext cx="4340313" cy="1584214"/>
          </a:xfrm>
          <a:prstGeom prst="rect">
            <a:avLst/>
          </a:prstGeom>
          <a:ln>
            <a:noFill/>
          </a:ln>
        </p:spPr>
      </p:pic>
      <p:pic>
        <p:nvPicPr>
          <p:cNvPr id="9" name="Εικόνα 8" descr="Εικόνα που περιέχει κείμενο, γραμματοσειρά, λευκό, σχεδίαση&#10;&#10;Περιγραφή που δημιουργήθηκε αυτόματα">
            <a:extLst>
              <a:ext uri="{FF2B5EF4-FFF2-40B4-BE49-F238E27FC236}">
                <a16:creationId xmlns:a16="http://schemas.microsoft.com/office/drawing/2014/main" id="{98CED375-3D73-EE85-9401-FFD7AF0BA8A3}"/>
              </a:ext>
            </a:extLst>
          </p:cNvPr>
          <p:cNvPicPr>
            <a:picLocks noChangeAspect="1"/>
          </p:cNvPicPr>
          <p:nvPr/>
        </p:nvPicPr>
        <p:blipFill>
          <a:blip r:embed="rId4"/>
          <a:stretch>
            <a:fillRect/>
          </a:stretch>
        </p:blipFill>
        <p:spPr>
          <a:xfrm>
            <a:off x="6005707" y="2986810"/>
            <a:ext cx="4341729" cy="1455608"/>
          </a:xfrm>
          <a:prstGeom prst="rect">
            <a:avLst/>
          </a:prstGeom>
          <a:ln>
            <a:noFill/>
          </a:ln>
        </p:spPr>
      </p:pic>
      <p:sp>
        <p:nvSpPr>
          <p:cNvPr id="8" name="TextBox 7">
            <a:extLst>
              <a:ext uri="{FF2B5EF4-FFF2-40B4-BE49-F238E27FC236}">
                <a16:creationId xmlns:a16="http://schemas.microsoft.com/office/drawing/2014/main" id="{3F75F95F-73FF-9E59-E741-D29D7E7B5705}"/>
              </a:ext>
            </a:extLst>
          </p:cNvPr>
          <p:cNvSpPr txBox="1"/>
          <p:nvPr/>
        </p:nvSpPr>
        <p:spPr>
          <a:xfrm>
            <a:off x="8567531" y="4421802"/>
            <a:ext cx="184731" cy="369332"/>
          </a:xfrm>
          <a:prstGeom prst="rect">
            <a:avLst/>
          </a:prstGeom>
          <a:noFill/>
        </p:spPr>
        <p:txBody>
          <a:bodyPr wrap="none" rtlCol="0">
            <a:spAutoFit/>
          </a:bodyPr>
          <a:lstStyle/>
          <a:p>
            <a:endParaRPr lang="el-GR" dirty="0"/>
          </a:p>
        </p:txBody>
      </p:sp>
      <p:pic>
        <p:nvPicPr>
          <p:cNvPr id="11" name="Εικόνα 10">
            <a:extLst>
              <a:ext uri="{FF2B5EF4-FFF2-40B4-BE49-F238E27FC236}">
                <a16:creationId xmlns:a16="http://schemas.microsoft.com/office/drawing/2014/main" id="{42243281-9A38-6F13-AD87-A29857F5CDB1}"/>
              </a:ext>
            </a:extLst>
          </p:cNvPr>
          <p:cNvPicPr>
            <a:picLocks noChangeAspect="1"/>
          </p:cNvPicPr>
          <p:nvPr/>
        </p:nvPicPr>
        <p:blipFill>
          <a:blip r:embed="rId5"/>
          <a:stretch>
            <a:fillRect/>
          </a:stretch>
        </p:blipFill>
        <p:spPr>
          <a:xfrm>
            <a:off x="5858821" y="4559208"/>
            <a:ext cx="4635500" cy="736600"/>
          </a:xfrm>
          <a:prstGeom prst="rect">
            <a:avLst/>
          </a:prstGeom>
        </p:spPr>
      </p:pic>
    </p:spTree>
    <p:extLst>
      <p:ext uri="{BB962C8B-B14F-4D97-AF65-F5344CB8AC3E}">
        <p14:creationId xmlns:p14="http://schemas.microsoft.com/office/powerpoint/2010/main" val="3580793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DFF661-3652-444F-1579-DD5AE45F9814}"/>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141284FA-1776-88FA-B02F-43479E1B646B}"/>
              </a:ext>
            </a:extLst>
          </p:cNvPr>
          <p:cNvSpPr>
            <a:spLocks noGrp="1"/>
          </p:cNvSpPr>
          <p:nvPr>
            <p:ph idx="1"/>
          </p:nvPr>
        </p:nvSpPr>
        <p:spPr>
          <a:xfrm>
            <a:off x="5118448" y="218661"/>
            <a:ext cx="6271796" cy="5833147"/>
          </a:xfrm>
        </p:spPr>
        <p:txBody>
          <a:bodyPr>
            <a:normAutofit lnSpcReduction="10000"/>
          </a:bodyPr>
          <a:lstStyle/>
          <a:p>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Ποια είναι η επαναστατική ιδέα λοιπόν του </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Nakamoto</a:t>
            </a:r>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Να δημιουργηθεί ένα παγκόσμιο νόμισμα που θα κινείται μεταξύ των ψηφιακών πορτοφολιών των πολιτών , χωρίς καμία, μα καμία ανάμειξη των τραπεζών ! Ο </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Nakamoto </a:t>
            </a:r>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το κατάφερε αυτό λύνοντας το πρόβλημα του </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double spending </a:t>
            </a:r>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που είναι βασικό πρόβλημα κάθε κρυπτονομίσματος, δηλαδή χρήματα που χρησιμοποιείς να μην  τα ξανά χρησιμοποιείς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Πρώτη συναλλαγή γίνεται 12 Ιανουαρίου του 2009 μεταξύ </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Satoshi </a:t>
            </a:r>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και του κρυπτογράφου </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Hal Finney</a:t>
            </a:r>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Βασική προϋπόθεση ήταν να μοιραστούν </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bitcoin </a:t>
            </a:r>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σε όσους περισσότερους κομπιουτεράδες γινόταν !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22 Μαΐου 2010 στη Φλόριντα γίνεται και η πρώτη αγορά. Αγόρασε ένας προγραμματιστής  2 πίτσες στην αξία των 10.000 </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bitcoin </a:t>
            </a:r>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δηλαδή σημερινής αξίας περίπου 285.500.000 η μια πίτσα και δεν γνωρίζω, αν ήταν </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Pizza Hut</a:t>
            </a:r>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pic>
        <p:nvPicPr>
          <p:cNvPr id="5" name="Εικόνα 4" descr="Εικόνα που περιέχει φαγητό, πίτσα, πιάτο, φαστ φουντ&#10;&#10;Περιγραφή που δημιουργήθηκε αυτόματα">
            <a:extLst>
              <a:ext uri="{FF2B5EF4-FFF2-40B4-BE49-F238E27FC236}">
                <a16:creationId xmlns:a16="http://schemas.microsoft.com/office/drawing/2014/main" id="{7030BA49-5581-EB9A-16A9-775DDE545E39}"/>
              </a:ext>
            </a:extLst>
          </p:cNvPr>
          <p:cNvPicPr>
            <a:picLocks noChangeAspect="1"/>
          </p:cNvPicPr>
          <p:nvPr/>
        </p:nvPicPr>
        <p:blipFill>
          <a:blip r:embed="rId2"/>
          <a:stretch>
            <a:fillRect/>
          </a:stretch>
        </p:blipFill>
        <p:spPr>
          <a:xfrm>
            <a:off x="275139" y="1689695"/>
            <a:ext cx="4863188" cy="3478610"/>
          </a:xfrm>
          <a:prstGeom prst="rect">
            <a:avLst/>
          </a:prstGeom>
        </p:spPr>
      </p:pic>
    </p:spTree>
    <p:extLst>
      <p:ext uri="{BB962C8B-B14F-4D97-AF65-F5344CB8AC3E}">
        <p14:creationId xmlns:p14="http://schemas.microsoft.com/office/powerpoint/2010/main" val="60254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6FAE58-EB0C-73B8-3DFF-A48F2A05CD9A}"/>
              </a:ext>
            </a:extLst>
          </p:cNvPr>
          <p:cNvSpPr>
            <a:spLocks noGrp="1"/>
          </p:cNvSpPr>
          <p:nvPr>
            <p:ph type="title"/>
          </p:nvPr>
        </p:nvSpPr>
        <p:spPr/>
        <p:txBody>
          <a:bodyPr/>
          <a:lstStyle/>
          <a:p>
            <a:r>
              <a:rPr lang="el-GR" dirty="0"/>
              <a:t>ΕΥΡΩΠΑΪΚΗ ΚΕΝΤΡΙΚΗ ΤΡΑΠΕΖΑ</a:t>
            </a:r>
          </a:p>
        </p:txBody>
      </p:sp>
      <p:sp>
        <p:nvSpPr>
          <p:cNvPr id="3" name="Θέση περιεχομένου 2">
            <a:extLst>
              <a:ext uri="{FF2B5EF4-FFF2-40B4-BE49-F238E27FC236}">
                <a16:creationId xmlns:a16="http://schemas.microsoft.com/office/drawing/2014/main" id="{9618A83D-8723-3569-4F2D-8C02F17ACDED}"/>
              </a:ext>
            </a:extLst>
          </p:cNvPr>
          <p:cNvSpPr>
            <a:spLocks noGrp="1"/>
          </p:cNvSpPr>
          <p:nvPr>
            <p:ph idx="1"/>
          </p:nvPr>
        </p:nvSpPr>
        <p:spPr/>
        <p:txBody>
          <a:bodyPr>
            <a:normAutofit fontScale="77500" lnSpcReduction="20000"/>
          </a:bodyPr>
          <a:lstStyle/>
          <a:p>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Τελικά τι είναι το </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bitcoin</a:t>
            </a:r>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 Είναι νόμισμα ? Είναι μετοχή ? Τίποτε από τα δύο δεν είναι ! Δεν είναι νόμισμα γιατί δεν κυκλοφορεί από  Κεντρικές Τράπεζες κάποιων επίσημων κρατών, ούτε μετοχή αφού δεν διαπραγματεύεται σε κανένα χρηματιστήριο. Αυτή τη στιγμή θα μπορούσαμε να πούμε μετά  βεβαιότητας, ότι είναι ένα είδος «οικονομικής φούσκας» που όμως μπορεί με την πάροδο του χρόνου να γίνει ένα παγκόσμιο νόμισμα, με κάποιες προϋποθέσεις !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Οι προϋποθέσεις είναι να αποδεχτούν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Οι ανεξάρτητες Κεντρικές τράπεζες των αναπτυγμένων και αναπτυσσόμενων χωρών, να αποδεχτούν ένα κοινό νόμισμα για τις παγκόσμιες αλλά και για τις εγχώριες  συναλλαγές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Να υπάρχει διαφάνεια για αυτές τις συναλλαγές και να αποκλειστούν από αυτές τις συναλλαγές κράτη που θεωρούνται φορολογικοί παράδεισοι!</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solidFill>
                  <a:srgbClr val="000000"/>
                </a:solidFill>
                <a:effectLst/>
                <a:latin typeface="Open Sans" panose="020B0606030504020204" pitchFamily="34" charset="0"/>
                <a:ea typeface="Times New Roman" panose="02020603050405020304" pitchFamily="18" charset="0"/>
              </a:rPr>
              <a:t>Να εκπαιδευτεί ο πληθυσμός σε αυτές τις ηλεκτρονικές συναλλαγές ώστε με το ψηφιακό του πορτοφόλι να κάνει οποιεσδήποτε συναλλαγές.</a:t>
            </a:r>
          </a:p>
          <a:p>
            <a:r>
              <a:rPr lang="el-GR" sz="2600" dirty="0">
                <a:solidFill>
                  <a:srgbClr val="FF0000"/>
                </a:solidFill>
                <a:latin typeface="Open Sans" panose="020B0606030504020204" pitchFamily="34" charset="0"/>
              </a:rPr>
              <a:t>Εδώ έρχεται πλέον η ΕΚΤ </a:t>
            </a:r>
          </a:p>
          <a:p>
            <a:r>
              <a:rPr lang="el-GR" dirty="0">
                <a:solidFill>
                  <a:srgbClr val="000000"/>
                </a:solidFill>
                <a:latin typeface="Open Sans" panose="020B0606030504020204" pitchFamily="34" charset="0"/>
              </a:rPr>
              <a:t>Για να δούμε τα πράγματα από την αρχή λοιπόν </a:t>
            </a:r>
            <a:endParaRPr lang="el-GR" dirty="0"/>
          </a:p>
        </p:txBody>
      </p:sp>
    </p:spTree>
    <p:extLst>
      <p:ext uri="{BB962C8B-B14F-4D97-AF65-F5344CB8AC3E}">
        <p14:creationId xmlns:p14="http://schemas.microsoft.com/office/powerpoint/2010/main" val="940683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B093D7-C700-7400-2FAD-ABFDDEAA71DF}"/>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2DBFA7A5-79DA-3276-BE9F-753BE761EC4A}"/>
              </a:ext>
            </a:extLst>
          </p:cNvPr>
          <p:cNvSpPr>
            <a:spLocks noGrp="1"/>
          </p:cNvSpPr>
          <p:nvPr>
            <p:ph idx="1"/>
          </p:nvPr>
        </p:nvSpPr>
        <p:spPr/>
        <p:txBody>
          <a:bodyPr>
            <a:normAutofit fontScale="92500" lnSpcReduction="10000"/>
          </a:bodyPr>
          <a:lstStyle/>
          <a:p>
            <a:r>
              <a:rPr lang="el-GR" b="1" i="0" u="none" strike="noStrike" dirty="0">
                <a:solidFill>
                  <a:srgbClr val="003299"/>
                </a:solidFill>
                <a:effectLst/>
                <a:latin typeface="Open Sans" panose="020B0606030504020204" pitchFamily="34" charset="0"/>
              </a:rPr>
              <a:t>Στην πραγματικότητα υπάρχουν δύο είδη χρήματος</a:t>
            </a:r>
          </a:p>
          <a:p>
            <a:r>
              <a:rPr lang="el-GR" b="0" i="0" u="none" strike="noStrike" dirty="0">
                <a:solidFill>
                  <a:srgbClr val="555555"/>
                </a:solidFill>
                <a:effectLst/>
                <a:latin typeface="Open Sans" panose="020B0606030504020204" pitchFamily="34" charset="0"/>
              </a:rPr>
              <a:t>Τα μετρητά  και η ηλεκτρονική πληρωμή( λογιστικές μονάδες) που όμως δεν είναι το ίδιο πράγμα: </a:t>
            </a:r>
          </a:p>
          <a:p>
            <a:r>
              <a:rPr lang="el-GR" dirty="0">
                <a:solidFill>
                  <a:srgbClr val="555555"/>
                </a:solidFill>
                <a:latin typeface="Open Sans" panose="020B0606030504020204" pitchFamily="34" charset="0"/>
              </a:rPr>
              <a:t>Τ</a:t>
            </a:r>
            <a:r>
              <a:rPr lang="el-GR" b="0" i="0" u="none" strike="noStrike" dirty="0">
                <a:solidFill>
                  <a:srgbClr val="555555"/>
                </a:solidFill>
                <a:effectLst/>
                <a:latin typeface="Open Sans" panose="020B0606030504020204" pitchFamily="34" charset="0"/>
              </a:rPr>
              <a:t>α μεν είναι </a:t>
            </a:r>
            <a:r>
              <a:rPr lang="el-GR" b="1" i="0" u="none" strike="noStrike" dirty="0">
                <a:solidFill>
                  <a:srgbClr val="555555"/>
                </a:solidFill>
                <a:effectLst/>
                <a:latin typeface="Open Sans" panose="020B0606030504020204" pitchFamily="34" charset="0"/>
              </a:rPr>
              <a:t>χρήμα κεντρικής τράπεζας</a:t>
            </a:r>
            <a:r>
              <a:rPr lang="el-GR" b="0" i="0" u="none" strike="noStrike" dirty="0">
                <a:solidFill>
                  <a:srgbClr val="555555"/>
                </a:solidFill>
                <a:effectLst/>
                <a:latin typeface="Open Sans" panose="020B0606030504020204" pitchFamily="34" charset="0"/>
              </a:rPr>
              <a:t> και η δε είναι </a:t>
            </a:r>
            <a:r>
              <a:rPr lang="el-GR" b="1" i="0" u="none" strike="noStrike" dirty="0">
                <a:solidFill>
                  <a:srgbClr val="555555"/>
                </a:solidFill>
                <a:effectLst/>
                <a:latin typeface="Open Sans" panose="020B0606030504020204" pitchFamily="34" charset="0"/>
              </a:rPr>
              <a:t>ιδιωτικό χρήμα. </a:t>
            </a:r>
            <a:r>
              <a:rPr lang="el-GR" b="1" i="0" u="none" strike="noStrike" dirty="0">
                <a:solidFill>
                  <a:srgbClr val="FFFFFF"/>
                </a:solidFill>
                <a:effectLst/>
                <a:latin typeface="Open Sans" panose="020B0606030504020204" pitchFamily="34" charset="0"/>
              </a:rPr>
              <a:t> τα πάρουμε με τη σειρά</a:t>
            </a:r>
          </a:p>
          <a:p>
            <a:r>
              <a:rPr lang="el-GR" b="0" i="0" u="none" strike="noStrike" dirty="0">
                <a:solidFill>
                  <a:srgbClr val="000000"/>
                </a:solidFill>
                <a:effectLst/>
                <a:latin typeface="Open Sans" panose="020B0606030504020204" pitchFamily="34" charset="0"/>
              </a:rPr>
              <a:t>Τι είναι το χρήμα κεντρικής τράπεζας;</a:t>
            </a:r>
          </a:p>
          <a:p>
            <a:r>
              <a:rPr lang="el-GR" b="0" i="0" u="none" strike="noStrike" dirty="0">
                <a:solidFill>
                  <a:srgbClr val="555555"/>
                </a:solidFill>
                <a:effectLst/>
                <a:latin typeface="Open Sans" panose="020B0606030504020204" pitchFamily="34" charset="0"/>
              </a:rPr>
              <a:t>Το χρήμα που δημιουργούμε στην ΕΚΤ ονομάζεται χρήμα κεντρικής τράπεζας. Τα   τραπεζογραμμάτια και τα κέρματα είναι επί του παρόντος το μόνο είδος χρήματος κεντρικής τράπεζας που διατίθεται στο κοινό.</a:t>
            </a:r>
            <a:r>
              <a:rPr lang="el-GR" b="1" i="0" u="none" strike="noStrike" dirty="0">
                <a:solidFill>
                  <a:srgbClr val="FFFFFF"/>
                </a:solidFill>
                <a:effectLst/>
                <a:latin typeface="Open Sans" panose="020B0606030504020204" pitchFamily="34" charset="0"/>
              </a:rPr>
              <a:t> </a:t>
            </a:r>
          </a:p>
          <a:p>
            <a:r>
              <a:rPr lang="el-GR" dirty="0">
                <a:solidFill>
                  <a:srgbClr val="555555"/>
                </a:solidFill>
                <a:latin typeface="Open Sans" panose="020B0606030504020204" pitchFamily="34" charset="0"/>
              </a:rPr>
              <a:t>Το</a:t>
            </a:r>
            <a:r>
              <a:rPr lang="el-GR" b="0" i="0" u="none" strike="noStrike" dirty="0">
                <a:solidFill>
                  <a:srgbClr val="555555"/>
                </a:solidFill>
                <a:effectLst/>
                <a:latin typeface="Open Sans" panose="020B0606030504020204" pitchFamily="34" charset="0"/>
              </a:rPr>
              <a:t> χρήμα κεντρικής τράπεζας ονομάζεται επίσης δημόσιο χρήμα επειδή εκδίδεται από δημόσιο οργανισμό –την κεντρική τράπεζα– και, ως εκ τούτου, υποστηρίζεται από τον δημόσιο τομέα</a:t>
            </a:r>
            <a:r>
              <a:rPr lang="el-GR" dirty="0">
                <a:solidFill>
                  <a:srgbClr val="555555"/>
                </a:solidFill>
                <a:latin typeface="Open Sans" panose="020B0606030504020204" pitchFamily="34" charset="0"/>
              </a:rPr>
              <a:t> .</a:t>
            </a:r>
            <a:r>
              <a:rPr lang="el-GR" b="1" i="0" u="none" strike="noStrike" dirty="0">
                <a:solidFill>
                  <a:srgbClr val="FFFFFF"/>
                </a:solidFill>
                <a:effectLst/>
                <a:latin typeface="Open Sans" panose="020B0606030504020204" pitchFamily="34" charset="0"/>
              </a:rPr>
              <a:t> με τη σειρά.…</a:t>
            </a:r>
          </a:p>
          <a:p>
            <a:r>
              <a:rPr lang="el-GR" b="1" i="0" u="none" strike="noStrike" dirty="0">
                <a:solidFill>
                  <a:srgbClr val="FFFFFF"/>
                </a:solidFill>
                <a:effectLst/>
                <a:latin typeface="Open Sans" panose="020B0606030504020204" pitchFamily="34" charset="0"/>
              </a:rPr>
              <a:t> πάρουμε με τη σειρά</a:t>
            </a:r>
          </a:p>
          <a:p>
            <a:endParaRPr lang="el-GR" dirty="0"/>
          </a:p>
        </p:txBody>
      </p:sp>
    </p:spTree>
    <p:extLst>
      <p:ext uri="{BB962C8B-B14F-4D97-AF65-F5344CB8AC3E}">
        <p14:creationId xmlns:p14="http://schemas.microsoft.com/office/powerpoint/2010/main" val="655162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7FB6F6-3E3E-7CF4-04C9-110DF5EAC1C6}"/>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036C4A3B-B45A-45AF-3C98-52F7CD3D193D}"/>
              </a:ext>
            </a:extLst>
          </p:cNvPr>
          <p:cNvSpPr>
            <a:spLocks noGrp="1"/>
          </p:cNvSpPr>
          <p:nvPr>
            <p:ph idx="1"/>
          </p:nvPr>
        </p:nvSpPr>
        <p:spPr/>
        <p:txBody>
          <a:bodyPr>
            <a:normAutofit fontScale="92500" lnSpcReduction="20000"/>
          </a:bodyPr>
          <a:lstStyle/>
          <a:p>
            <a:r>
              <a:rPr lang="el-GR" b="0" i="0" u="none" strike="noStrike" dirty="0">
                <a:solidFill>
                  <a:srgbClr val="000000"/>
                </a:solidFill>
                <a:effectLst/>
                <a:latin typeface="Open Sans" panose="020B0606030504020204" pitchFamily="34" charset="0"/>
              </a:rPr>
              <a:t>Τι είναι το ιδιωτικό χρήμα;</a:t>
            </a:r>
          </a:p>
          <a:p>
            <a:r>
              <a:rPr lang="el-GR" b="0" i="0" u="none" strike="noStrike" dirty="0">
                <a:solidFill>
                  <a:srgbClr val="555555"/>
                </a:solidFill>
                <a:effectLst/>
                <a:latin typeface="Open Sans" panose="020B0606030504020204" pitchFamily="34" charset="0"/>
              </a:rPr>
              <a:t>Οι εμπορικές τράπεζες επίσης δημιουργούν χρήμα. Αυτό ακριβώς κάνουν όταν σας χορηγούν νέο δάνειο,  όπως είδαμε προηγουμένως, και τα χρήματα εμφανίζονται στον τραπεζικό σας λογαριασμό. Αυτό το είδος χρήματος ονομάζεται ιδιωτικό χρήμα. Περιλαμβάνει επίσης το υπόλοιπο που βλέπετε στο αντίγραφο κίνησης του τραπεζικού λογαριασμού σας και τις αποταμιεύσεις στον λογαριασμό σας. Όλες οι πληρωμές που πραγματοποιείτε με χρεωστικές ή πιστωτικές κάρτες ή μέσω ηλεκτρονικής υπηρεσίας πληρωμών αποτελούν μεταφορές ιδιωτικού χρήματος, επειδή χρησιμοποιείτε χρήματα που έχουν δημιουργηθεί από την τράπεζά σας.</a:t>
            </a:r>
          </a:p>
          <a:p>
            <a:r>
              <a:rPr lang="el-GR" b="0" i="0" u="none" strike="noStrike" dirty="0">
                <a:solidFill>
                  <a:srgbClr val="555555"/>
                </a:solidFill>
                <a:effectLst/>
                <a:latin typeface="Open Sans" panose="020B0606030504020204" pitchFamily="34" charset="0"/>
              </a:rPr>
              <a:t>Όταν κάνετε αναλήψεις τραπεζογραμματίων, μετατρέπετε το ιδιωτικό χρήμα στον τραπεζικό σας λογαριασμό σε χρήμα κεντρικής τράπεζας. Εναλλακτικά, μετατρέπετε το δημόσιο χρήμα σε ιδιωτικό χρήμα, καταθέτοντάς το στην τράπεζά σας.</a:t>
            </a:r>
            <a:endParaRPr lang="el-GR" dirty="0"/>
          </a:p>
        </p:txBody>
      </p:sp>
    </p:spTree>
    <p:extLst>
      <p:ext uri="{BB962C8B-B14F-4D97-AF65-F5344CB8AC3E}">
        <p14:creationId xmlns:p14="http://schemas.microsoft.com/office/powerpoint/2010/main" val="3116537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652580-AB9A-2F5A-F936-08A672A8237B}"/>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641F0B71-6F94-B31F-456C-41A5944597C7}"/>
              </a:ext>
            </a:extLst>
          </p:cNvPr>
          <p:cNvSpPr>
            <a:spLocks noGrp="1"/>
          </p:cNvSpPr>
          <p:nvPr>
            <p:ph idx="1"/>
          </p:nvPr>
        </p:nvSpPr>
        <p:spPr/>
        <p:txBody>
          <a:bodyPr/>
          <a:lstStyle/>
          <a:p>
            <a:r>
              <a:rPr lang="el-GR" b="0" i="0" u="none" strike="noStrike" dirty="0">
                <a:solidFill>
                  <a:srgbClr val="555555"/>
                </a:solidFill>
                <a:effectLst/>
                <a:latin typeface="Open Sans" panose="020B0606030504020204" pitchFamily="34" charset="0"/>
              </a:rPr>
              <a:t>Το δημόσιο χρήμα λειτουργεί ως σημείο αναφοράς για το νομισματικό σύστημα. Αυτός είναι ο λόγος για τον οποίο οι άνθρωποι μπορούν να εμπιστεύονται την αξία του ιδιωτικού χρήματος που εκδίδουν οι τράπεζες. Μια επιχείρηση αποδέχεται μια πληρωμή από την πιστωτική σας κάρτα επειδή γνωρίζει ότι μπορεί να μετατραπεί στο ίδιο ποσό χρήματος κεντρικής τράπεζας.</a:t>
            </a:r>
            <a:endParaRPr lang="el-GR" dirty="0"/>
          </a:p>
        </p:txBody>
      </p:sp>
    </p:spTree>
    <p:extLst>
      <p:ext uri="{BB962C8B-B14F-4D97-AF65-F5344CB8AC3E}">
        <p14:creationId xmlns:p14="http://schemas.microsoft.com/office/powerpoint/2010/main" val="10152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6DFB2C-5342-4A00-43FD-FB3B2A3F43F9}"/>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3BBF2542-E0FE-BB39-F8B8-153193113E5E}"/>
              </a:ext>
            </a:extLst>
          </p:cNvPr>
          <p:cNvSpPr>
            <a:spLocks noGrp="1"/>
          </p:cNvSpPr>
          <p:nvPr>
            <p:ph idx="1"/>
          </p:nvPr>
        </p:nvSpPr>
        <p:spPr>
          <a:xfrm>
            <a:off x="4937761" y="294640"/>
            <a:ext cx="6462560" cy="6278880"/>
          </a:xfrm>
        </p:spPr>
        <p:txBody>
          <a:bodyPr>
            <a:normAutofit/>
          </a:bodyPr>
          <a:lstStyle/>
          <a:p>
            <a:pPr algn="l" fontAlgn="base"/>
            <a:r>
              <a:rPr lang="el-GR" b="1" i="0" u="none" strike="noStrike" dirty="0">
                <a:solidFill>
                  <a:srgbClr val="003299"/>
                </a:solidFill>
                <a:effectLst/>
                <a:latin typeface="Open Sans" panose="020B0606030504020204" pitchFamily="34" charset="0"/>
              </a:rPr>
              <a:t>Το ψηφιακό ευρώ: γεφυρώνοντας το χάσμα </a:t>
            </a:r>
          </a:p>
          <a:p>
            <a:pPr algn="l" fontAlgn="base"/>
            <a:r>
              <a:rPr lang="el-GR" b="0" i="0" u="none" strike="noStrike" dirty="0">
                <a:solidFill>
                  <a:srgbClr val="555555"/>
                </a:solidFill>
                <a:effectLst/>
                <a:latin typeface="Open Sans" panose="020B0606030504020204" pitchFamily="34" charset="0"/>
              </a:rPr>
              <a:t>Φιλοδοξία της ΕΚΤ είναι να συνδυάσουν τα οφέλη του χρήματος κεντρικής τράπεζας με τον τρόπο με τον οποίο οι άνθρωποι χρησιμοποιούν τα χρήματα και πραγματοποιούν τις πληρωμές τους σήμερα. Αυτό θα  επιτρέψει να  παρέχει δημόσιο χρήμα σε ηλεκτρονική μορφή, πέραν των μετρητών. Ο τρόπος για να μπορέσει να επιτύχει αυτόν τον στόχο είναι ένα ψηφιακό νόμισμα κεντρικής τράπεζας: το ψηφιακό ευρώ.</a:t>
            </a:r>
          </a:p>
          <a:p>
            <a:pPr algn="l" fontAlgn="base"/>
            <a:r>
              <a:rPr lang="el-GR" b="0" i="0" u="none" strike="noStrike" dirty="0">
                <a:solidFill>
                  <a:srgbClr val="555555"/>
                </a:solidFill>
                <a:effectLst/>
                <a:latin typeface="Open Sans" panose="020B0606030504020204" pitchFamily="34" charset="0"/>
              </a:rPr>
              <a:t>Όπως ξοδεύετε τα χρήματα στον τραπεζικό σας λογαριασμό, θα μπορούσατε να χρησιμοποιείτε μια κάρτα ή μια εφαρμογή στο κινητό τηλέφωνο για να πραγματοποιείτε τις πληρωμές σας με ψηφιακά ευρώ. Όμως θα είναι χρήμα κεντρικής τράπεζας, με την εγγύηση και την υποστήριξη της ΕΚΤ. </a:t>
            </a:r>
          </a:p>
          <a:p>
            <a:endParaRPr lang="el-GR" dirty="0"/>
          </a:p>
        </p:txBody>
      </p:sp>
    </p:spTree>
    <p:extLst>
      <p:ext uri="{BB962C8B-B14F-4D97-AF65-F5344CB8AC3E}">
        <p14:creationId xmlns:p14="http://schemas.microsoft.com/office/powerpoint/2010/main" val="3333435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903B0C-1D35-0F62-EF26-913E721A7F81}"/>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FE48C1B6-7413-03FC-353B-71AD6FC3D46B}"/>
              </a:ext>
            </a:extLst>
          </p:cNvPr>
          <p:cNvSpPr>
            <a:spLocks noGrp="1"/>
          </p:cNvSpPr>
          <p:nvPr>
            <p:ph idx="1"/>
          </p:nvPr>
        </p:nvSpPr>
        <p:spPr/>
        <p:txBody>
          <a:bodyPr>
            <a:normAutofit fontScale="92500" lnSpcReduction="20000"/>
          </a:bodyPr>
          <a:lstStyle/>
          <a:p>
            <a:pPr algn="l" fontAlgn="base"/>
            <a:r>
              <a:rPr lang="el-GR" b="0" i="0" u="none" strike="noStrike" dirty="0">
                <a:solidFill>
                  <a:srgbClr val="555555"/>
                </a:solidFill>
                <a:effectLst/>
                <a:latin typeface="Open Sans" panose="020B0606030504020204" pitchFamily="34" charset="0"/>
              </a:rPr>
              <a:t>Τα οφέλη του Ψηφιακού Ευρώ </a:t>
            </a:r>
          </a:p>
          <a:p>
            <a:pPr algn="l" fontAlgn="base"/>
            <a:r>
              <a:rPr lang="el-GR" b="0" i="0" u="none" strike="noStrike" dirty="0">
                <a:solidFill>
                  <a:srgbClr val="555555"/>
                </a:solidFill>
                <a:effectLst/>
                <a:latin typeface="Open Sans" panose="020B0606030504020204" pitchFamily="34" charset="0"/>
              </a:rPr>
              <a:t>Η εισαγωγή του ψηφιακού ευρώ θα μπορούσε να στηρίξει τον ψηφιακό μετασχηματισμό και να βοηθήσει την ΕΚΤ να ανταποκριθεί στις ανάγκες και τις προτιμήσεις των πολιτών σε ό,τι αφορά τις πληρωμές. Ο ψηφιακός μετασχηματισμός μπορεί, με τη σειρά του, να συμβάλει στην οικονομική ανάπτυξη.</a:t>
            </a:r>
          </a:p>
          <a:p>
            <a:pPr algn="l" fontAlgn="base"/>
            <a:r>
              <a:rPr lang="el-GR" b="0" i="0" u="none" strike="noStrike" dirty="0">
                <a:solidFill>
                  <a:srgbClr val="555555"/>
                </a:solidFill>
                <a:effectLst/>
                <a:latin typeface="Open Sans" panose="020B0606030504020204" pitchFamily="34" charset="0"/>
              </a:rPr>
              <a:t>Ένα άλλο όφελος είναι ότι το ψηφιακό ευρώ θα αυξήσει την ανθεκτικότητα του νομίσματός, έναντι μη ρυθμιζόμενων τεχνολογικών εξελίξεων στον τραπεζικό και τον χρηματοπιστωτικό τομέα –όπως τα κρυπτοστοιχεία και οι εναλλακτικές λύσεις πληρωμών που δεν χρησιμοποιούν μεγάλα σχήματα καρτών, που θα μπορούσαν να υπονομεύσουν τη χρηματοπιστωτική σταθερότητα. </a:t>
            </a:r>
          </a:p>
          <a:p>
            <a:r>
              <a:rPr lang="el-GR" b="1" i="0" u="none" strike="noStrike" dirty="0">
                <a:solidFill>
                  <a:srgbClr val="FFFFFF"/>
                </a:solidFill>
                <a:effectLst/>
                <a:latin typeface="Open Sans" panose="020B0606030504020204" pitchFamily="34" charset="0"/>
              </a:rPr>
              <a:t>Τα οφέλη του ψηφιακού ευρώοφέλη του ψηφιακού ευρώ</a:t>
            </a:r>
            <a:endParaRPr lang="el-GR" dirty="0"/>
          </a:p>
        </p:txBody>
      </p:sp>
    </p:spTree>
    <p:extLst>
      <p:ext uri="{BB962C8B-B14F-4D97-AF65-F5344CB8AC3E}">
        <p14:creationId xmlns:p14="http://schemas.microsoft.com/office/powerpoint/2010/main" val="228497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7D8BA2-5416-B8ED-1791-78E4E6501422}"/>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5DD4D728-11DF-5013-86F0-3743D5F359A2}"/>
              </a:ext>
            </a:extLst>
          </p:cNvPr>
          <p:cNvSpPr>
            <a:spLocks noGrp="1"/>
          </p:cNvSpPr>
          <p:nvPr>
            <p:ph idx="1"/>
          </p:nvPr>
        </p:nvSpPr>
        <p:spPr/>
        <p:txBody>
          <a:bodyPr>
            <a:normAutofit/>
          </a:bodyPr>
          <a:lstStyle/>
          <a:p>
            <a:pPr algn="l" fontAlgn="base"/>
            <a:br>
              <a:rPr lang="el-GR" dirty="0"/>
            </a:br>
            <a:r>
              <a:rPr lang="el-GR" b="1" i="0" u="none" strike="noStrike" dirty="0">
                <a:solidFill>
                  <a:srgbClr val="003299"/>
                </a:solidFill>
                <a:effectLst/>
                <a:latin typeface="inherit"/>
              </a:rPr>
              <a:t>Η ανάγκη για ψηφιακό ευρώ</a:t>
            </a:r>
          </a:p>
          <a:p>
            <a:pPr algn="l" fontAlgn="base"/>
            <a:r>
              <a:rPr lang="el-GR" b="0" i="0" u="none" strike="noStrike" dirty="0">
                <a:solidFill>
                  <a:srgbClr val="555555"/>
                </a:solidFill>
                <a:effectLst/>
                <a:latin typeface="Open Sans" panose="020B0606030504020204" pitchFamily="34" charset="0"/>
              </a:rPr>
              <a:t>Πολλοί άνθρωποι απομακρύνονται από τα μετρητά και στρέφονται προς τις νέες ψηφιακές πληρωμές. </a:t>
            </a:r>
            <a:r>
              <a:rPr lang="el-GR" dirty="0">
                <a:solidFill>
                  <a:srgbClr val="555555"/>
                </a:solidFill>
                <a:latin typeface="Open Sans" panose="020B0606030504020204" pitchFamily="34" charset="0"/>
              </a:rPr>
              <a:t>Η ΕΚΤ θέλει </a:t>
            </a:r>
            <a:r>
              <a:rPr lang="el-GR" b="0" i="0" u="none" strike="noStrike" dirty="0">
                <a:solidFill>
                  <a:srgbClr val="555555"/>
                </a:solidFill>
                <a:effectLst/>
                <a:latin typeface="Open Sans" panose="020B0606030504020204" pitchFamily="34" charset="0"/>
              </a:rPr>
              <a:t> να διαφυλάξει τον ρόλο του δημόσιου χρήματος ως νομισματικού σημείου αναφοράς και να διατηρήσει την εμπιστοσύνη των Ευρωπαίων πολιτών στο νόμισμά της.</a:t>
            </a:r>
          </a:p>
          <a:p>
            <a:pPr algn="l" fontAlgn="base"/>
            <a:r>
              <a:rPr lang="el-GR" b="0" i="0" u="none" strike="noStrike" dirty="0">
                <a:solidFill>
                  <a:srgbClr val="555555"/>
                </a:solidFill>
                <a:effectLst/>
                <a:latin typeface="Open Sans" panose="020B0606030504020204" pitchFamily="34" charset="0"/>
              </a:rPr>
              <a:t>Η έκδοση ψηφιακού ευρώ θα  επιτρέψει στην ΕΚΤ να ενισχύσει το νομισματικό της σύστημα και το σύστημα πληρωμών της . Θα προσφέρει σε όλους τη δυνατότητα να χρησιμοποιούν δημόσιο χρήμα για να πραγματοποιούν ασφαλείς πληρωμές οπουδήποτε στη ζώνη του ευρώ.    </a:t>
            </a:r>
          </a:p>
          <a:p>
            <a:endParaRPr lang="el-GR" dirty="0"/>
          </a:p>
        </p:txBody>
      </p:sp>
    </p:spTree>
    <p:extLst>
      <p:ext uri="{BB962C8B-B14F-4D97-AF65-F5344CB8AC3E}">
        <p14:creationId xmlns:p14="http://schemas.microsoft.com/office/powerpoint/2010/main" val="1975818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B32AB2-46C9-E331-88AF-487903F376D9}"/>
              </a:ext>
            </a:extLst>
          </p:cNvPr>
          <p:cNvSpPr>
            <a:spLocks noGrp="1"/>
          </p:cNvSpPr>
          <p:nvPr>
            <p:ph type="title"/>
          </p:nvPr>
        </p:nvSpPr>
        <p:spPr/>
        <p:txBody>
          <a:bodyPr/>
          <a:lstStyle/>
          <a:p>
            <a:endParaRPr lang="el-GR" dirty="0"/>
          </a:p>
        </p:txBody>
      </p:sp>
      <p:pic>
        <p:nvPicPr>
          <p:cNvPr id="5" name="Θέση περιεχομένου 4" descr="Εικόνα που περιέχει κείμενο, στιγμιότυπο οθόνης, γραμματοσειρά&#10;&#10;Περιγραφή που δημιουργήθηκε αυτόματα">
            <a:extLst>
              <a:ext uri="{FF2B5EF4-FFF2-40B4-BE49-F238E27FC236}">
                <a16:creationId xmlns:a16="http://schemas.microsoft.com/office/drawing/2014/main" id="{C950A419-AA05-7392-9327-3B328D74E348}"/>
              </a:ext>
            </a:extLst>
          </p:cNvPr>
          <p:cNvPicPr>
            <a:picLocks noGrp="1" noChangeAspect="1"/>
          </p:cNvPicPr>
          <p:nvPr>
            <p:ph idx="1"/>
          </p:nvPr>
        </p:nvPicPr>
        <p:blipFill>
          <a:blip r:embed="rId2"/>
          <a:stretch>
            <a:fillRect/>
          </a:stretch>
        </p:blipFill>
        <p:spPr>
          <a:xfrm>
            <a:off x="5448995" y="803275"/>
            <a:ext cx="5619947" cy="5248275"/>
          </a:xfrm>
        </p:spPr>
      </p:pic>
    </p:spTree>
    <p:extLst>
      <p:ext uri="{BB962C8B-B14F-4D97-AF65-F5344CB8AC3E}">
        <p14:creationId xmlns:p14="http://schemas.microsoft.com/office/powerpoint/2010/main" val="1386572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3A337-CD89-0579-3D88-67E55A9A8C96}"/>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7243274D-D607-B524-6E07-62D966CFEA0A}"/>
              </a:ext>
            </a:extLst>
          </p:cNvPr>
          <p:cNvSpPr>
            <a:spLocks noGrp="1"/>
          </p:cNvSpPr>
          <p:nvPr>
            <p:ph idx="1"/>
          </p:nvPr>
        </p:nvSpPr>
        <p:spPr/>
        <p:txBody>
          <a:bodyPr/>
          <a:lstStyle/>
          <a:p>
            <a:r>
              <a:rPr lang="el-GR" dirty="0"/>
              <a:t>                          </a:t>
            </a:r>
            <a:r>
              <a:rPr lang="el-GR" sz="3200" dirty="0"/>
              <a:t>ΕΡΩΤΗΣΕΙΣ</a:t>
            </a:r>
          </a:p>
        </p:txBody>
      </p:sp>
    </p:spTree>
    <p:extLst>
      <p:ext uri="{BB962C8B-B14F-4D97-AF65-F5344CB8AC3E}">
        <p14:creationId xmlns:p14="http://schemas.microsoft.com/office/powerpoint/2010/main" val="346607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3D1591-B2F5-7A41-B67D-316BC26C6073}"/>
              </a:ext>
            </a:extLst>
          </p:cNvPr>
          <p:cNvSpPr>
            <a:spLocks noGrp="1"/>
          </p:cNvSpPr>
          <p:nvPr>
            <p:ph type="title"/>
          </p:nvPr>
        </p:nvSpPr>
        <p:spPr>
          <a:xfrm>
            <a:off x="904877" y="795527"/>
            <a:ext cx="10488547" cy="1190912"/>
          </a:xfrm>
        </p:spPr>
        <p:txBody>
          <a:bodyPr>
            <a:normAutofit/>
          </a:bodyPr>
          <a:lstStyle/>
          <a:p>
            <a:r>
              <a:rPr lang="el-GR" sz="2200" b="0" i="0" u="none" strike="noStrike" dirty="0">
                <a:solidFill>
                  <a:schemeClr val="tx2"/>
                </a:solidFill>
                <a:effectLst/>
                <a:latin typeface="arial" panose="020B0604020202020204" pitchFamily="34" charset="0"/>
              </a:rPr>
              <a:t>Ψηφιακός μετασχηματισμός ονομάζεται η χρήση των ψηφιακών τεχνολογιών για το μετασχηματισμό επιχειρήσεων και υπηρεσιών, από αναλογική μορφή σε ψηφιακή. </a:t>
            </a:r>
            <a:endParaRPr lang="el-GR" sz="2200" dirty="0">
              <a:solidFill>
                <a:schemeClr val="tx2"/>
              </a:solidFill>
            </a:endParaRPr>
          </a:p>
        </p:txBody>
      </p:sp>
      <p:sp>
        <p:nvSpPr>
          <p:cNvPr id="3" name="Θέση περιεχομένου 2">
            <a:extLst>
              <a:ext uri="{FF2B5EF4-FFF2-40B4-BE49-F238E27FC236}">
                <a16:creationId xmlns:a16="http://schemas.microsoft.com/office/drawing/2014/main" id="{2BAF58F7-F3FB-4732-8A6B-777D2D3160AB}"/>
              </a:ext>
            </a:extLst>
          </p:cNvPr>
          <p:cNvSpPr>
            <a:spLocks noGrp="1"/>
          </p:cNvSpPr>
          <p:nvPr>
            <p:ph idx="1"/>
          </p:nvPr>
        </p:nvSpPr>
        <p:spPr>
          <a:xfrm>
            <a:off x="6380703" y="2228850"/>
            <a:ext cx="5028928" cy="3699669"/>
          </a:xfrm>
        </p:spPr>
        <p:txBody>
          <a:bodyPr>
            <a:normAutofit/>
          </a:bodyPr>
          <a:lstStyle/>
          <a:p>
            <a:pPr marL="0" indent="0">
              <a:buClr>
                <a:srgbClr val="01DCF9"/>
              </a:buClr>
              <a:buNone/>
            </a:pPr>
            <a:r>
              <a:rPr lang="el-GR" b="0" i="0" u="none" strike="noStrike" dirty="0">
                <a:effectLst/>
                <a:latin typeface="Roboto" panose="020F0502020204030204" pitchFamily="34" charset="0"/>
              </a:rPr>
              <a:t>Ψηφιακός ονομάζεται γιατί χρησιμοποιείται πλήθος ηλεκτρονικών μέσων π.χ. Η/Υ, κινητά, ή εφαρμογές Η/Υ, ρομποτικής κτλ. Επομένως, μια διαδικασία η οποία γινόταν χειρωνακτικά ή με έγγραφα και φυσική παρουσία υπαλλήλου ή πελάτη της επιχείρησης, πλέον γίνεται μέσω κάποιας ηλεκτρονικής μορφής ή συσκευής, όπως </a:t>
            </a:r>
            <a:r>
              <a:rPr lang="en-GB" b="0" i="0" u="none" strike="noStrike" dirty="0">
                <a:effectLst/>
                <a:latin typeface="Roboto" panose="020F0502020204030204" pitchFamily="34" charset="0"/>
              </a:rPr>
              <a:t>Web Banking </a:t>
            </a:r>
            <a:r>
              <a:rPr lang="el-GR" b="0" i="0" u="none" strike="noStrike" dirty="0">
                <a:effectLst/>
                <a:latin typeface="Roboto" panose="020F0502020204030204" pitchFamily="34" charset="0"/>
              </a:rPr>
              <a:t>αντί για επίσκεψη σε κατάστημα τράπεζας.</a:t>
            </a:r>
            <a:endParaRPr lang="el-GR" dirty="0"/>
          </a:p>
        </p:txBody>
      </p:sp>
      <p:pic>
        <p:nvPicPr>
          <p:cNvPr id="5" name="Picture 4" descr="Τα μπλε διαστήματα και το φόντο της τεχνολογίας δικτύων">
            <a:extLst>
              <a:ext uri="{FF2B5EF4-FFF2-40B4-BE49-F238E27FC236}">
                <a16:creationId xmlns:a16="http://schemas.microsoft.com/office/drawing/2014/main" id="{9A2A6BE3-3196-56E6-8330-C95C1F97EB77}"/>
              </a:ext>
            </a:extLst>
          </p:cNvPr>
          <p:cNvPicPr>
            <a:picLocks noChangeAspect="1"/>
          </p:cNvPicPr>
          <p:nvPr/>
        </p:nvPicPr>
        <p:blipFill rotWithShape="1">
          <a:blip r:embed="rId2"/>
          <a:srcRect r="22232" b="-2"/>
          <a:stretch/>
        </p:blipFill>
        <p:spPr>
          <a:xfrm>
            <a:off x="1103257" y="2416047"/>
            <a:ext cx="4626864" cy="3346704"/>
          </a:xfrm>
          <a:prstGeom prst="rect">
            <a:avLst/>
          </a:prstGeom>
          <a:ln w="12700">
            <a:noFill/>
          </a:ln>
        </p:spPr>
      </p:pic>
    </p:spTree>
    <p:extLst>
      <p:ext uri="{BB962C8B-B14F-4D97-AF65-F5344CB8AC3E}">
        <p14:creationId xmlns:p14="http://schemas.microsoft.com/office/powerpoint/2010/main" val="3891424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B077DD-DE95-BABC-2AFD-AD0EB448018E}"/>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D1C2760C-7544-13A2-890A-2202E0DC1CDE}"/>
              </a:ext>
            </a:extLst>
          </p:cNvPr>
          <p:cNvSpPr>
            <a:spLocks noGrp="1"/>
          </p:cNvSpPr>
          <p:nvPr>
            <p:ph idx="1"/>
          </p:nvPr>
        </p:nvSpPr>
        <p:spPr/>
        <p:txBody>
          <a:bodyPr/>
          <a:lstStyle/>
          <a:p>
            <a:r>
              <a:rPr lang="el-GR" dirty="0"/>
              <a:t>Ποιος διατύπωση την πρόταση ότι το χρήμα είναι συνδετικός κρίκος μεταξύ παρόντος και μέλλοντος ?</a:t>
            </a:r>
          </a:p>
          <a:p>
            <a:r>
              <a:rPr lang="el-GR" dirty="0"/>
              <a:t>Α) </a:t>
            </a:r>
            <a:r>
              <a:rPr lang="en-US" dirty="0"/>
              <a:t>Adam smith</a:t>
            </a:r>
          </a:p>
          <a:p>
            <a:r>
              <a:rPr lang="en-US" dirty="0"/>
              <a:t>B) Riccardo</a:t>
            </a:r>
          </a:p>
          <a:p>
            <a:r>
              <a:rPr lang="el-GR" dirty="0"/>
              <a:t>Γ)</a:t>
            </a:r>
            <a:r>
              <a:rPr lang="en-US" dirty="0"/>
              <a:t> Keynes</a:t>
            </a:r>
            <a:endParaRPr lang="el-GR" dirty="0"/>
          </a:p>
          <a:p>
            <a:r>
              <a:rPr lang="el-GR" dirty="0"/>
              <a:t>Δ) </a:t>
            </a:r>
            <a:r>
              <a:rPr lang="en-US" dirty="0"/>
              <a:t>Minsky</a:t>
            </a:r>
            <a:endParaRPr lang="el-GR" dirty="0"/>
          </a:p>
        </p:txBody>
      </p:sp>
    </p:spTree>
    <p:extLst>
      <p:ext uri="{BB962C8B-B14F-4D97-AF65-F5344CB8AC3E}">
        <p14:creationId xmlns:p14="http://schemas.microsoft.com/office/powerpoint/2010/main" val="1419176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20AABF-A9F9-D1A7-D7EE-8E4AFCC2FF73}"/>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AE1B44FF-19C5-C6C6-6C86-584A1E79BDEA}"/>
              </a:ext>
            </a:extLst>
          </p:cNvPr>
          <p:cNvSpPr>
            <a:spLocks noGrp="1"/>
          </p:cNvSpPr>
          <p:nvPr>
            <p:ph idx="1"/>
          </p:nvPr>
        </p:nvSpPr>
        <p:spPr/>
        <p:txBody>
          <a:bodyPr/>
          <a:lstStyle/>
          <a:p>
            <a:r>
              <a:rPr lang="el-GR" dirty="0"/>
              <a:t>Το σωστό είναι το </a:t>
            </a:r>
            <a:r>
              <a:rPr lang="en-US" dirty="0"/>
              <a:t>:</a:t>
            </a:r>
            <a:endParaRPr lang="el-GR" dirty="0"/>
          </a:p>
          <a:p>
            <a:r>
              <a:rPr lang="el-GR" dirty="0"/>
              <a:t>Γ)</a:t>
            </a:r>
          </a:p>
        </p:txBody>
      </p:sp>
    </p:spTree>
    <p:extLst>
      <p:ext uri="{BB962C8B-B14F-4D97-AF65-F5344CB8AC3E}">
        <p14:creationId xmlns:p14="http://schemas.microsoft.com/office/powerpoint/2010/main" val="3888046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872A28-2465-D008-75C4-E4E3A5602C31}"/>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CDB9E762-83A4-475E-0980-F11F6D47DE69}"/>
              </a:ext>
            </a:extLst>
          </p:cNvPr>
          <p:cNvSpPr>
            <a:spLocks noGrp="1"/>
          </p:cNvSpPr>
          <p:nvPr>
            <p:ph idx="1"/>
          </p:nvPr>
        </p:nvSpPr>
        <p:spPr/>
        <p:txBody>
          <a:bodyPr/>
          <a:lstStyle/>
          <a:p>
            <a:r>
              <a:rPr lang="el-GR" dirty="0"/>
              <a:t>Το </a:t>
            </a:r>
            <a:r>
              <a:rPr lang="en-US" dirty="0"/>
              <a:t>Bancor </a:t>
            </a:r>
            <a:r>
              <a:rPr lang="el-GR" dirty="0"/>
              <a:t>προτάθηκε να γίνει</a:t>
            </a:r>
            <a:r>
              <a:rPr lang="en-US" dirty="0"/>
              <a:t> :</a:t>
            </a:r>
            <a:r>
              <a:rPr lang="el-GR" dirty="0"/>
              <a:t>  </a:t>
            </a:r>
          </a:p>
          <a:p>
            <a:r>
              <a:rPr lang="el-GR" dirty="0"/>
              <a:t>Α) ψηφιακό νόμισμα </a:t>
            </a:r>
          </a:p>
          <a:p>
            <a:r>
              <a:rPr lang="el-GR" dirty="0"/>
              <a:t>Β) λογιστική μονάδα</a:t>
            </a:r>
          </a:p>
          <a:p>
            <a:r>
              <a:rPr lang="el-GR" dirty="0"/>
              <a:t>Γ) Νόμισμα της </a:t>
            </a:r>
            <a:r>
              <a:rPr lang="en-US" dirty="0"/>
              <a:t>FED </a:t>
            </a:r>
          </a:p>
          <a:p>
            <a:r>
              <a:rPr lang="el-GR" dirty="0"/>
              <a:t>Δ) Τίποτε από τα παραπάνω </a:t>
            </a:r>
          </a:p>
        </p:txBody>
      </p:sp>
    </p:spTree>
    <p:extLst>
      <p:ext uri="{BB962C8B-B14F-4D97-AF65-F5344CB8AC3E}">
        <p14:creationId xmlns:p14="http://schemas.microsoft.com/office/powerpoint/2010/main" val="3250370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C4F414-0FF5-4F62-7E89-3C2ADE3B6486}"/>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8007378A-1CDD-C4B2-E2B9-D47E89E9726E}"/>
              </a:ext>
            </a:extLst>
          </p:cNvPr>
          <p:cNvSpPr>
            <a:spLocks noGrp="1"/>
          </p:cNvSpPr>
          <p:nvPr>
            <p:ph idx="1"/>
          </p:nvPr>
        </p:nvSpPr>
        <p:spPr/>
        <p:txBody>
          <a:bodyPr/>
          <a:lstStyle/>
          <a:p>
            <a:r>
              <a:rPr lang="el-GR" dirty="0"/>
              <a:t>Το σωστό είναι </a:t>
            </a:r>
            <a:r>
              <a:rPr lang="en-US" dirty="0"/>
              <a:t>:</a:t>
            </a:r>
            <a:endParaRPr lang="el-GR" dirty="0"/>
          </a:p>
          <a:p>
            <a:r>
              <a:rPr lang="el-GR" dirty="0"/>
              <a:t>Το Β)</a:t>
            </a:r>
          </a:p>
        </p:txBody>
      </p:sp>
    </p:spTree>
    <p:extLst>
      <p:ext uri="{BB962C8B-B14F-4D97-AF65-F5344CB8AC3E}">
        <p14:creationId xmlns:p14="http://schemas.microsoft.com/office/powerpoint/2010/main" val="2636581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44879D-BEAD-2E0C-CC54-E9C5F74AE3E0}"/>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AFAB1E7D-5CBF-C099-3BC8-EB8CFC9731CD}"/>
              </a:ext>
            </a:extLst>
          </p:cNvPr>
          <p:cNvSpPr>
            <a:spLocks noGrp="1"/>
          </p:cNvSpPr>
          <p:nvPr>
            <p:ph idx="1"/>
          </p:nvPr>
        </p:nvSpPr>
        <p:spPr/>
        <p:txBody>
          <a:bodyPr/>
          <a:lstStyle/>
          <a:p>
            <a:r>
              <a:rPr lang="el-GR" dirty="0"/>
              <a:t>Με το πρώτο </a:t>
            </a:r>
            <a:r>
              <a:rPr lang="en-US" dirty="0"/>
              <a:t>bitcoin </a:t>
            </a:r>
            <a:r>
              <a:rPr lang="el-GR" dirty="0"/>
              <a:t>αγόρασαν</a:t>
            </a:r>
            <a:r>
              <a:rPr lang="en-US" dirty="0"/>
              <a:t>:</a:t>
            </a:r>
            <a:r>
              <a:rPr lang="el-GR" dirty="0"/>
              <a:t> </a:t>
            </a:r>
          </a:p>
          <a:p>
            <a:r>
              <a:rPr lang="el-GR" dirty="0"/>
              <a:t>Α) Υπολογιστή </a:t>
            </a:r>
          </a:p>
          <a:p>
            <a:r>
              <a:rPr lang="el-GR" dirty="0"/>
              <a:t>Β) Συνδρομή σε τηλεοπτικό κανάλι </a:t>
            </a:r>
          </a:p>
          <a:p>
            <a:r>
              <a:rPr lang="el-GR" dirty="0"/>
              <a:t>Γ) Συνδρομή σε </a:t>
            </a:r>
            <a:r>
              <a:rPr lang="en-US" dirty="0"/>
              <a:t>videogame </a:t>
            </a:r>
          </a:p>
          <a:p>
            <a:r>
              <a:rPr lang="el-GR" dirty="0"/>
              <a:t>Δ) Π</a:t>
            </a:r>
            <a:r>
              <a:rPr lang="en-US" dirty="0"/>
              <a:t>ί</a:t>
            </a:r>
            <a:r>
              <a:rPr lang="el-GR" dirty="0"/>
              <a:t>τσα </a:t>
            </a:r>
          </a:p>
        </p:txBody>
      </p:sp>
    </p:spTree>
    <p:extLst>
      <p:ext uri="{BB962C8B-B14F-4D97-AF65-F5344CB8AC3E}">
        <p14:creationId xmlns:p14="http://schemas.microsoft.com/office/powerpoint/2010/main" val="1606556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832441-44E8-30CE-E695-DB87951ED0CB}"/>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46895197-B3C7-1970-5414-6CA7F5EF7B87}"/>
              </a:ext>
            </a:extLst>
          </p:cNvPr>
          <p:cNvSpPr>
            <a:spLocks noGrp="1"/>
          </p:cNvSpPr>
          <p:nvPr>
            <p:ph idx="1"/>
          </p:nvPr>
        </p:nvSpPr>
        <p:spPr/>
        <p:txBody>
          <a:bodyPr/>
          <a:lstStyle/>
          <a:p>
            <a:r>
              <a:rPr lang="el-GR" dirty="0"/>
              <a:t>Το σωστό είναι </a:t>
            </a:r>
            <a:r>
              <a:rPr lang="en-US" dirty="0"/>
              <a:t>:</a:t>
            </a:r>
            <a:endParaRPr lang="el-GR" dirty="0"/>
          </a:p>
          <a:p>
            <a:r>
              <a:rPr lang="el-GR" dirty="0"/>
              <a:t>Το Δ)</a:t>
            </a:r>
          </a:p>
          <a:p>
            <a:endParaRPr lang="el-GR" dirty="0"/>
          </a:p>
        </p:txBody>
      </p:sp>
    </p:spTree>
    <p:extLst>
      <p:ext uri="{BB962C8B-B14F-4D97-AF65-F5344CB8AC3E}">
        <p14:creationId xmlns:p14="http://schemas.microsoft.com/office/powerpoint/2010/main" val="1831506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078301-EE75-F779-3B66-7694B558322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E0559D5-06C7-1EFA-8F5A-3EF85B365193}"/>
              </a:ext>
            </a:extLst>
          </p:cNvPr>
          <p:cNvSpPr>
            <a:spLocks noGrp="1"/>
          </p:cNvSpPr>
          <p:nvPr>
            <p:ph idx="1"/>
          </p:nvPr>
        </p:nvSpPr>
        <p:spPr/>
        <p:txBody>
          <a:bodyPr>
            <a:normAutofit/>
          </a:bodyPr>
          <a:lstStyle/>
          <a:p>
            <a:r>
              <a:rPr lang="el-GR" sz="2800" dirty="0">
                <a:solidFill>
                  <a:srgbClr val="FF0000"/>
                </a:solidFill>
              </a:rPr>
              <a:t> </a:t>
            </a:r>
            <a:r>
              <a:rPr lang="en-US" sz="2800" dirty="0">
                <a:solidFill>
                  <a:srgbClr val="FF0000"/>
                </a:solidFill>
              </a:rPr>
              <a:t>                      </a:t>
            </a:r>
            <a:r>
              <a:rPr lang="el-GR" sz="2800" dirty="0">
                <a:solidFill>
                  <a:srgbClr val="FF0000"/>
                </a:solidFill>
              </a:rPr>
              <a:t>ΤΕΛΟΣ </a:t>
            </a:r>
            <a:br>
              <a:rPr lang="el-GR" sz="2800" dirty="0">
                <a:solidFill>
                  <a:srgbClr val="FF0000"/>
                </a:solidFill>
              </a:rPr>
            </a:br>
            <a:r>
              <a:rPr lang="el-GR" sz="2800" dirty="0">
                <a:solidFill>
                  <a:srgbClr val="FF0000"/>
                </a:solidFill>
              </a:rPr>
              <a:t>     </a:t>
            </a:r>
            <a:r>
              <a:rPr lang="en-US" sz="2800" dirty="0">
                <a:solidFill>
                  <a:srgbClr val="FF0000"/>
                </a:solidFill>
              </a:rPr>
              <a:t>           </a:t>
            </a:r>
            <a:r>
              <a:rPr lang="el-GR" sz="2800" dirty="0">
                <a:solidFill>
                  <a:srgbClr val="FF0000"/>
                </a:solidFill>
              </a:rPr>
              <a:t>ΣΑΣ ΕΥΧΑΡΙΣΤΩ ! </a:t>
            </a:r>
            <a:endParaRPr lang="el-GR" sz="2800" dirty="0"/>
          </a:p>
        </p:txBody>
      </p:sp>
    </p:spTree>
    <p:extLst>
      <p:ext uri="{BB962C8B-B14F-4D97-AF65-F5344CB8AC3E}">
        <p14:creationId xmlns:p14="http://schemas.microsoft.com/office/powerpoint/2010/main" val="1248437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89456D-4AE0-B0EC-ACD8-B27A4C5E3237}"/>
              </a:ext>
            </a:extLst>
          </p:cNvPr>
          <p:cNvSpPr>
            <a:spLocks noGrp="1"/>
          </p:cNvSpPr>
          <p:nvPr>
            <p:ph type="title"/>
          </p:nvPr>
        </p:nvSpPr>
        <p:spPr/>
        <p:txBody>
          <a:bodyPr/>
          <a:lstStyle/>
          <a:p>
            <a:r>
              <a:rPr lang="el-GR" dirty="0"/>
              <a:t>ΨΗΦΙΑΚΟ ΧΡΗΜΑ </a:t>
            </a:r>
          </a:p>
        </p:txBody>
      </p:sp>
      <p:sp>
        <p:nvSpPr>
          <p:cNvPr id="3" name="Θέση περιεχομένου 2">
            <a:extLst>
              <a:ext uri="{FF2B5EF4-FFF2-40B4-BE49-F238E27FC236}">
                <a16:creationId xmlns:a16="http://schemas.microsoft.com/office/drawing/2014/main" id="{33598554-E892-EF2B-8290-60253966ABD0}"/>
              </a:ext>
            </a:extLst>
          </p:cNvPr>
          <p:cNvSpPr>
            <a:spLocks noGrp="1"/>
          </p:cNvSpPr>
          <p:nvPr>
            <p:ph idx="1"/>
          </p:nvPr>
        </p:nvSpPr>
        <p:spPr/>
        <p:txBody>
          <a:bodyPr>
            <a:normAutofit/>
          </a:bodyPr>
          <a:lstStyle/>
          <a:p>
            <a:r>
              <a:rPr lang="el-GR" sz="2400" dirty="0"/>
              <a:t>Στην παρουσίαση αυτή θα ασχοληθούμε με τον εξής ψηφιακό μετασχηματισμό ! </a:t>
            </a:r>
          </a:p>
          <a:p>
            <a:r>
              <a:rPr lang="el-GR" sz="2400" dirty="0"/>
              <a:t>Την μετατροπή του  χρήματος από χαρτονομίσματα και κέρματα, σε ψηφιακή μορφή !</a:t>
            </a:r>
          </a:p>
        </p:txBody>
      </p:sp>
    </p:spTree>
    <p:extLst>
      <p:ext uri="{BB962C8B-B14F-4D97-AF65-F5344CB8AC3E}">
        <p14:creationId xmlns:p14="http://schemas.microsoft.com/office/powerpoint/2010/main" val="2963457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5" name="Picture 1" descr="page2image16266032">
            <a:extLst>
              <a:ext uri="{FF2B5EF4-FFF2-40B4-BE49-F238E27FC236}">
                <a16:creationId xmlns:a16="http://schemas.microsoft.com/office/drawing/2014/main" id="{7C21C05E-A3D9-3304-826C-84D81CAF15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702733"/>
            <a:ext cx="10905066" cy="5452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77747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B327D7-9DB4-489D-0573-39653FAA9022}"/>
              </a:ext>
            </a:extLst>
          </p:cNvPr>
          <p:cNvSpPr>
            <a:spLocks noGrp="1"/>
          </p:cNvSpPr>
          <p:nvPr>
            <p:ph type="title"/>
          </p:nvPr>
        </p:nvSpPr>
        <p:spPr>
          <a:xfrm>
            <a:off x="904877" y="795527"/>
            <a:ext cx="10488547" cy="1190912"/>
          </a:xfrm>
        </p:spPr>
        <p:txBody>
          <a:bodyPr>
            <a:normAutofit/>
          </a:bodyPr>
          <a:lstStyle/>
          <a:p>
            <a:endParaRPr lang="el-GR" dirty="0">
              <a:solidFill>
                <a:schemeClr val="tx2"/>
              </a:solidFill>
            </a:endParaRPr>
          </a:p>
        </p:txBody>
      </p:sp>
      <p:sp>
        <p:nvSpPr>
          <p:cNvPr id="3" name="Θέση περιεχομένου 2">
            <a:extLst>
              <a:ext uri="{FF2B5EF4-FFF2-40B4-BE49-F238E27FC236}">
                <a16:creationId xmlns:a16="http://schemas.microsoft.com/office/drawing/2014/main" id="{C6761EF4-FB34-21FF-1174-DA4209AF5EB2}"/>
              </a:ext>
            </a:extLst>
          </p:cNvPr>
          <p:cNvSpPr>
            <a:spLocks noGrp="1"/>
          </p:cNvSpPr>
          <p:nvPr>
            <p:ph idx="1"/>
          </p:nvPr>
        </p:nvSpPr>
        <p:spPr>
          <a:xfrm>
            <a:off x="6380703" y="2228850"/>
            <a:ext cx="5028928" cy="3699669"/>
          </a:xfrm>
        </p:spPr>
        <p:txBody>
          <a:bodyPr>
            <a:normAutofit/>
          </a:bodyPr>
          <a:lstStyle/>
          <a:p>
            <a:pPr>
              <a:buClr>
                <a:srgbClr val="CE947E"/>
              </a:buClr>
            </a:pPr>
            <a:r>
              <a:rPr lang="el-GR" dirty="0"/>
              <a:t>Τι είναι χρήμα ?</a:t>
            </a:r>
          </a:p>
          <a:p>
            <a:pPr>
              <a:buClr>
                <a:srgbClr val="CE947E"/>
              </a:buClr>
            </a:pPr>
            <a:r>
              <a:rPr lang="el-GR" dirty="0"/>
              <a:t>Η σημασία του χρήματος πηγάζει από το ότι αποτελεί κρίκο μεταξύ παρόντος και μέλλοντος.( </a:t>
            </a:r>
            <a:r>
              <a:rPr lang="en-US" dirty="0"/>
              <a:t>John Maynard Keynes)</a:t>
            </a:r>
          </a:p>
          <a:p>
            <a:pPr>
              <a:buClr>
                <a:srgbClr val="CE947E"/>
              </a:buClr>
            </a:pPr>
            <a:r>
              <a:rPr lang="el-GR" dirty="0"/>
              <a:t>Ο καθ</a:t>
            </a:r>
            <a:r>
              <a:rPr lang="en-US" dirty="0"/>
              <a:t>έ</a:t>
            </a:r>
            <a:r>
              <a:rPr lang="el-GR" dirty="0"/>
              <a:t>νας μπορεί να δημιουργήσει χρήμα. Το πρόβλημα είναι να μπορέσει να γίνει αποδεκτό !</a:t>
            </a:r>
            <a:endParaRPr lang="en-US" dirty="0"/>
          </a:p>
          <a:p>
            <a:pPr>
              <a:buClr>
                <a:srgbClr val="CE947E"/>
              </a:buClr>
            </a:pPr>
            <a:r>
              <a:rPr lang="el-GR" dirty="0"/>
              <a:t>(</a:t>
            </a:r>
            <a:r>
              <a:rPr lang="en-US" dirty="0"/>
              <a:t>Hyman Minsky)</a:t>
            </a:r>
            <a:endParaRPr lang="el-GR" dirty="0"/>
          </a:p>
        </p:txBody>
      </p:sp>
      <p:pic>
        <p:nvPicPr>
          <p:cNvPr id="5" name="Picture 4" descr="Δρόμος ανάμεσα σε λόφους και κοιλάδα στο ηλιοβασίλεμα">
            <a:extLst>
              <a:ext uri="{FF2B5EF4-FFF2-40B4-BE49-F238E27FC236}">
                <a16:creationId xmlns:a16="http://schemas.microsoft.com/office/drawing/2014/main" id="{6C75E0AB-7130-B7E6-5CDE-B44B90871DA1}"/>
              </a:ext>
            </a:extLst>
          </p:cNvPr>
          <p:cNvPicPr>
            <a:picLocks noChangeAspect="1"/>
          </p:cNvPicPr>
          <p:nvPr/>
        </p:nvPicPr>
        <p:blipFill rotWithShape="1">
          <a:blip r:embed="rId2"/>
          <a:srcRect l="12385" r="33007" b="2"/>
          <a:stretch/>
        </p:blipFill>
        <p:spPr>
          <a:xfrm>
            <a:off x="1103257" y="2416047"/>
            <a:ext cx="4626864" cy="3346704"/>
          </a:xfrm>
          <a:prstGeom prst="rect">
            <a:avLst/>
          </a:prstGeom>
          <a:ln w="12700">
            <a:noFill/>
          </a:ln>
        </p:spPr>
      </p:pic>
      <p:pic>
        <p:nvPicPr>
          <p:cNvPr id="2049" name="Picture 1" descr="page2image1609280">
            <a:extLst>
              <a:ext uri="{FF2B5EF4-FFF2-40B4-BE49-F238E27FC236}">
                <a16:creationId xmlns:a16="http://schemas.microsoft.com/office/drawing/2014/main" id="{68AD9079-43C1-0A00-2733-8584FE95F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2550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ge2image1609280">
            <a:extLst>
              <a:ext uri="{FF2B5EF4-FFF2-40B4-BE49-F238E27FC236}">
                <a16:creationId xmlns:a16="http://schemas.microsoft.com/office/drawing/2014/main" id="{393E1DB8-928C-4F3A-8F58-D11C85241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2550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page2image1609280">
            <a:extLst>
              <a:ext uri="{FF2B5EF4-FFF2-40B4-BE49-F238E27FC236}">
                <a16:creationId xmlns:a16="http://schemas.microsoft.com/office/drawing/2014/main" id="{5452E46D-CBB4-F216-6167-5D45690E7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2550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page2image1609280">
            <a:extLst>
              <a:ext uri="{FF2B5EF4-FFF2-40B4-BE49-F238E27FC236}">
                <a16:creationId xmlns:a16="http://schemas.microsoft.com/office/drawing/2014/main" id="{6FD6F1F9-E710-7423-8C3A-C90EF0C77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255000" cy="63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637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026FD9-BC98-5E21-9CA3-18E8D6AA36DE}"/>
              </a:ext>
            </a:extLst>
          </p:cNvPr>
          <p:cNvSpPr>
            <a:spLocks noGrp="1"/>
          </p:cNvSpPr>
          <p:nvPr>
            <p:ph type="title"/>
          </p:nvPr>
        </p:nvSpPr>
        <p:spPr>
          <a:xfrm>
            <a:off x="645459" y="960120"/>
            <a:ext cx="3865695" cy="4171278"/>
          </a:xfrm>
        </p:spPr>
        <p:txBody>
          <a:bodyPr>
            <a:normAutofit/>
          </a:bodyPr>
          <a:lstStyle/>
          <a:p>
            <a:pPr algn="r"/>
            <a:r>
              <a:rPr lang="el-GR" sz="4400" dirty="0">
                <a:solidFill>
                  <a:schemeClr val="tx1"/>
                </a:solidFill>
              </a:rPr>
              <a:t>ΕΙΔΗ ΧΡΗΜΑΤΟΣ</a:t>
            </a:r>
          </a:p>
        </p:txBody>
      </p:sp>
      <p:sp>
        <p:nvSpPr>
          <p:cNvPr id="3" name="Θέση περιεχομένου 2">
            <a:extLst>
              <a:ext uri="{FF2B5EF4-FFF2-40B4-BE49-F238E27FC236}">
                <a16:creationId xmlns:a16="http://schemas.microsoft.com/office/drawing/2014/main" id="{BB90E6D5-E570-2066-1F5A-9D62701C017F}"/>
              </a:ext>
            </a:extLst>
          </p:cNvPr>
          <p:cNvSpPr>
            <a:spLocks noGrp="1"/>
          </p:cNvSpPr>
          <p:nvPr>
            <p:ph idx="1"/>
          </p:nvPr>
        </p:nvSpPr>
        <p:spPr>
          <a:xfrm>
            <a:off x="4939748" y="745435"/>
            <a:ext cx="6092687" cy="6013174"/>
          </a:xfrm>
        </p:spPr>
        <p:txBody>
          <a:bodyPr>
            <a:normAutofit fontScale="77500" lnSpcReduction="20000"/>
          </a:bodyPr>
          <a:lstStyle/>
          <a:p>
            <a:pPr marL="0" indent="0">
              <a:lnSpc>
                <a:spcPct val="110000"/>
              </a:lnSpc>
              <a:buNone/>
            </a:pPr>
            <a:endParaRPr lang="el-GR" sz="1100" dirty="0">
              <a:effectLst/>
              <a:latin typeface="TimesNewRomanPSMT"/>
            </a:endParaRPr>
          </a:p>
          <a:p>
            <a:pPr>
              <a:lnSpc>
                <a:spcPct val="110000"/>
              </a:lnSpc>
            </a:pPr>
            <a:endParaRPr lang="el-GR" sz="1100" dirty="0">
              <a:latin typeface="TimesNewRomanPSMT"/>
            </a:endParaRPr>
          </a:p>
          <a:p>
            <a:pPr>
              <a:lnSpc>
                <a:spcPct val="110000"/>
              </a:lnSpc>
            </a:pPr>
            <a:endParaRPr lang="el-GR" sz="1100" dirty="0">
              <a:effectLst/>
              <a:latin typeface="TimesNewRomanPSMT"/>
            </a:endParaRPr>
          </a:p>
          <a:p>
            <a:pPr>
              <a:lnSpc>
                <a:spcPct val="110000"/>
              </a:lnSpc>
            </a:pPr>
            <a:r>
              <a:rPr lang="el-GR" sz="2300" dirty="0">
                <a:latin typeface="TimesNewRomanPSMT"/>
              </a:rPr>
              <a:t>Τ</a:t>
            </a:r>
            <a:r>
              <a:rPr lang="el-GR" sz="2300" dirty="0">
                <a:effectLst/>
                <a:latin typeface="TimesNewRomanPSMT"/>
              </a:rPr>
              <a:t>ο χρήμα είναι ένα μέσο αποταμίευσης και αποθηκ</a:t>
            </a:r>
            <a:r>
              <a:rPr lang="el-GR" sz="2300" dirty="0">
                <a:latin typeface="TimesNewRomanPSMT"/>
              </a:rPr>
              <a:t>ευτικής </a:t>
            </a:r>
            <a:r>
              <a:rPr lang="el-GR" sz="2300" dirty="0">
                <a:effectLst/>
                <a:latin typeface="TimesNewRomanPSMT"/>
              </a:rPr>
              <a:t> αξίας. </a:t>
            </a:r>
            <a:endParaRPr lang="el-GR" sz="2300" dirty="0"/>
          </a:p>
          <a:p>
            <a:pPr>
              <a:lnSpc>
                <a:spcPct val="110000"/>
              </a:lnSpc>
            </a:pPr>
            <a:r>
              <a:rPr lang="el-GR" sz="2300" dirty="0">
                <a:effectLst/>
                <a:latin typeface="TimesNewRomanPSMT"/>
              </a:rPr>
              <a:t>Στην αρχή, οι οικονομικές συναλλαγές</a:t>
            </a:r>
            <a:r>
              <a:rPr lang="el-GR" sz="2300" dirty="0">
                <a:latin typeface="TimesNewRomanPSMT"/>
              </a:rPr>
              <a:t> ήταν </a:t>
            </a:r>
            <a:r>
              <a:rPr lang="el-GR" sz="2300" dirty="0">
                <a:effectLst/>
                <a:latin typeface="TimesNewRomanPSMT"/>
              </a:rPr>
              <a:t>ανταλλακτικό εμπόριο, όπως η ανταλλαγή λαδιού για ένα σακί με πατάτες. </a:t>
            </a:r>
          </a:p>
          <a:p>
            <a:pPr>
              <a:lnSpc>
                <a:spcPct val="110000"/>
              </a:lnSpc>
            </a:pPr>
            <a:r>
              <a:rPr lang="el-GR" sz="2300" dirty="0">
                <a:effectLst/>
                <a:latin typeface="TimesNewRomanPSMT"/>
              </a:rPr>
              <a:t>Με την πάροδο των χρόνων και την ανακάλυψη πολύτιμων μετάλλων, κυρίως του χρυσού και του αργύρου, ξεκίνησε η δημιουργία</a:t>
            </a:r>
            <a:r>
              <a:rPr lang="el-GR" sz="2300" dirty="0">
                <a:latin typeface="TimesNewRomanPSMT"/>
              </a:rPr>
              <a:t> </a:t>
            </a:r>
            <a:r>
              <a:rPr lang="el-GR" sz="2300" dirty="0">
                <a:effectLst/>
                <a:latin typeface="TimesNewRomanPSMT"/>
              </a:rPr>
              <a:t>νομισμάτων, τα οποία χρησιμοποιούνταν ως μέσο για την εκπλήρωση σκοπών οικονομικής φύσης. </a:t>
            </a:r>
            <a:endParaRPr lang="el-GR" sz="2300" dirty="0"/>
          </a:p>
          <a:p>
            <a:pPr>
              <a:lnSpc>
                <a:spcPct val="110000"/>
              </a:lnSpc>
            </a:pPr>
            <a:r>
              <a:rPr lang="el-GR" sz="2300" dirty="0">
                <a:latin typeface="TimesNewRomanPSMT"/>
              </a:rPr>
              <a:t>Στην συνέχεια </a:t>
            </a:r>
            <a:r>
              <a:rPr lang="el-GR" sz="2300" dirty="0">
                <a:effectLst/>
                <a:latin typeface="TimesNewRomanPSMT"/>
              </a:rPr>
              <a:t>δημιουργήθηκε το παραστατικό́ χρήμα, του οποίου η αναγραφόμενη αξία είναι μεγαλύτερη από  </a:t>
            </a:r>
            <a:r>
              <a:rPr lang="el-GR" sz="2300" dirty="0">
                <a:latin typeface="TimesNewRomanPSMT"/>
              </a:rPr>
              <a:t>αυτή </a:t>
            </a:r>
            <a:r>
              <a:rPr lang="el-GR" sz="2300" dirty="0">
                <a:effectLst/>
                <a:latin typeface="TimesNewRomanPSMT"/>
              </a:rPr>
              <a:t>του υλικού́ που το αποτελεί́ π.χ. χαρτονομίσματα, κέρματα </a:t>
            </a:r>
            <a:endParaRPr lang="el-GR" sz="2300" dirty="0"/>
          </a:p>
          <a:p>
            <a:pPr>
              <a:lnSpc>
                <a:spcPct val="110000"/>
              </a:lnSpc>
            </a:pPr>
            <a:r>
              <a:rPr lang="el-GR" sz="2300" dirty="0">
                <a:effectLst/>
                <a:latin typeface="TimesNewRomanPSMT"/>
              </a:rPr>
              <a:t>Η αξία αυτή́ καθορίζεται  από τον εκδότη του νομίσματος, </a:t>
            </a:r>
            <a:r>
              <a:rPr lang="el-GR" sz="2300" dirty="0">
                <a:latin typeface="TimesNewRomanPSMT"/>
              </a:rPr>
              <a:t>δηλαδή από </a:t>
            </a:r>
            <a:r>
              <a:rPr lang="el-GR" sz="2300" dirty="0">
                <a:effectLst/>
                <a:latin typeface="TimesNewRomanPSMT"/>
              </a:rPr>
              <a:t>το εκάστοτε κράτος και ειδικότερα από́ την κεντρική́ τράπεζα κάθε κράτους, η οποία λέγεται εκδοτική́. </a:t>
            </a:r>
          </a:p>
          <a:p>
            <a:pPr>
              <a:lnSpc>
                <a:spcPct val="110000"/>
              </a:lnSpc>
            </a:pPr>
            <a:endParaRPr lang="el-GR" sz="2300" dirty="0"/>
          </a:p>
          <a:p>
            <a:pPr>
              <a:lnSpc>
                <a:spcPct val="110000"/>
              </a:lnSpc>
            </a:pPr>
            <a:endParaRPr lang="el-GR" sz="1100" dirty="0"/>
          </a:p>
          <a:p>
            <a:pPr>
              <a:lnSpc>
                <a:spcPct val="110000"/>
              </a:lnSpc>
            </a:pPr>
            <a:endParaRPr lang="el-GR" sz="1100" dirty="0"/>
          </a:p>
          <a:p>
            <a:pPr>
              <a:lnSpc>
                <a:spcPct val="110000"/>
              </a:lnSpc>
            </a:pPr>
            <a:endParaRPr lang="el-GR" sz="1100" dirty="0"/>
          </a:p>
          <a:p>
            <a:pPr>
              <a:lnSpc>
                <a:spcPct val="110000"/>
              </a:lnSpc>
            </a:pPr>
            <a:endParaRPr lang="el-GR" sz="1100" dirty="0"/>
          </a:p>
          <a:p>
            <a:pPr>
              <a:lnSpc>
                <a:spcPct val="110000"/>
              </a:lnSpc>
            </a:pPr>
            <a:endParaRPr lang="el-GR" sz="1100" dirty="0"/>
          </a:p>
          <a:p>
            <a:pPr>
              <a:lnSpc>
                <a:spcPct val="110000"/>
              </a:lnSpc>
            </a:pPr>
            <a:endParaRPr lang="el-GR" sz="1100" dirty="0"/>
          </a:p>
          <a:p>
            <a:pPr>
              <a:lnSpc>
                <a:spcPct val="110000"/>
              </a:lnSpc>
            </a:pPr>
            <a:endParaRPr lang="el-GR" sz="1100" dirty="0"/>
          </a:p>
        </p:txBody>
      </p:sp>
    </p:spTree>
    <p:extLst>
      <p:ext uri="{BB962C8B-B14F-4D97-AF65-F5344CB8AC3E}">
        <p14:creationId xmlns:p14="http://schemas.microsoft.com/office/powerpoint/2010/main" val="65431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9841F2-0B62-A338-EFF3-A1D85585F0E5}"/>
              </a:ext>
            </a:extLst>
          </p:cNvPr>
          <p:cNvSpPr>
            <a:spLocks noGrp="1"/>
          </p:cNvSpPr>
          <p:nvPr>
            <p:ph type="title"/>
          </p:nvPr>
        </p:nvSpPr>
        <p:spPr>
          <a:xfrm>
            <a:off x="5185458" y="129207"/>
            <a:ext cx="5984111" cy="1144007"/>
          </a:xfrm>
        </p:spPr>
        <p:txBody>
          <a:bodyPr anchor="t">
            <a:normAutofit/>
          </a:bodyPr>
          <a:lstStyle/>
          <a:p>
            <a:pPr algn="l"/>
            <a:r>
              <a:rPr lang="el-GR" sz="3600" dirty="0">
                <a:solidFill>
                  <a:schemeClr val="accent1"/>
                </a:solidFill>
              </a:rPr>
              <a:t>ΛΟΓΙΣΤΙΚΟ ΧΡΗΜΑ </a:t>
            </a:r>
          </a:p>
        </p:txBody>
      </p:sp>
      <p:sp>
        <p:nvSpPr>
          <p:cNvPr id="3" name="Θέση περιεχομένου 2">
            <a:extLst>
              <a:ext uri="{FF2B5EF4-FFF2-40B4-BE49-F238E27FC236}">
                <a16:creationId xmlns:a16="http://schemas.microsoft.com/office/drawing/2014/main" id="{9D23557B-AD81-7B42-9252-31B35C333310}"/>
              </a:ext>
            </a:extLst>
          </p:cNvPr>
          <p:cNvSpPr>
            <a:spLocks noGrp="1"/>
          </p:cNvSpPr>
          <p:nvPr>
            <p:ph idx="1"/>
          </p:nvPr>
        </p:nvSpPr>
        <p:spPr>
          <a:xfrm>
            <a:off x="4838218" y="1122744"/>
            <a:ext cx="6331352" cy="4741343"/>
          </a:xfrm>
        </p:spPr>
        <p:txBody>
          <a:bodyPr anchor="t">
            <a:normAutofit/>
          </a:bodyPr>
          <a:lstStyle/>
          <a:p>
            <a:r>
              <a:rPr lang="el-GR" sz="1500" dirty="0">
                <a:latin typeface="TimesNewRomanPSMT"/>
              </a:rPr>
              <a:t>Στην συνέχεια ήρθε το ΛΟΓΙΣΤΙΚΟ ΧΡΗΜΑ </a:t>
            </a:r>
          </a:p>
          <a:p>
            <a:r>
              <a:rPr lang="el-GR" sz="1500" dirty="0"/>
              <a:t>Το λογιστικό χρήμα είναι μια μορφή ηλεκτρονικού χρήματος που μπορούμε να το χαρακτηρίσουμε ως πρώτη μορφή  ψηφιακού  χρήματος! </a:t>
            </a:r>
          </a:p>
          <a:p>
            <a:r>
              <a:rPr lang="el-GR" sz="1500" dirty="0"/>
              <a:t>Ας δούμε με ένα παράδειγμα τι ακριβώς είναι το ΛΟΓΙΣΤΙΚΟ  ΧΡΗΜΑ</a:t>
            </a:r>
          </a:p>
          <a:p>
            <a:r>
              <a:rPr lang="el-GR" sz="1500" dirty="0"/>
              <a:t>Αν λοιπόν κάποιος θέλει να αγοράσει ένα ακίνητο αξίας 150000 ευρώ, τότε δανείζεται από ένα τραπεζικό ίδρυμα το ποσό αυτό που όμως αυτό το ποσό δεν υπάρχει σε παραστατικό χρήμα αλλά δημιουργείται σε λογιστική γραφή στην τράπεζα και αυτή με την σειρά της  την μεταφέρει  σε λογαριασμό του πωλητή, Έτσι δημιουργείται χρήμα ηλεκτρονικό  που καθώς εξοφλείται το δάνειο αυτό το χρήμα εξαφανίζεται. Το ηλεκτρονικό χρήμα αποτελεί το 91,8% του χρήματος ενώ τα κέρματα και τα χαρτονομίσματα αποτελούν το 8,2% του συνολικού ποσού χρημάτων .</a:t>
            </a:r>
          </a:p>
          <a:p>
            <a:endParaRPr lang="el-GR" sz="1500" dirty="0"/>
          </a:p>
          <a:p>
            <a:endParaRPr lang="el-GR" sz="1500" dirty="0"/>
          </a:p>
        </p:txBody>
      </p:sp>
    </p:spTree>
    <p:extLst>
      <p:ext uri="{BB962C8B-B14F-4D97-AF65-F5344CB8AC3E}">
        <p14:creationId xmlns:p14="http://schemas.microsoft.com/office/powerpoint/2010/main" val="926245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2AA1B8-5892-17ED-0470-CA93C344F3AB}"/>
              </a:ext>
            </a:extLst>
          </p:cNvPr>
          <p:cNvSpPr>
            <a:spLocks noGrp="1"/>
          </p:cNvSpPr>
          <p:nvPr>
            <p:ph type="title"/>
          </p:nvPr>
        </p:nvSpPr>
        <p:spPr/>
        <p:txBody>
          <a:bodyPr/>
          <a:lstStyle/>
          <a:p>
            <a:r>
              <a:rPr lang="en-US" dirty="0"/>
              <a:t>BANCOR </a:t>
            </a:r>
            <a:endParaRPr lang="el-GR" dirty="0"/>
          </a:p>
        </p:txBody>
      </p:sp>
      <p:sp>
        <p:nvSpPr>
          <p:cNvPr id="3" name="Θέση περιεχομένου 2">
            <a:extLst>
              <a:ext uri="{FF2B5EF4-FFF2-40B4-BE49-F238E27FC236}">
                <a16:creationId xmlns:a16="http://schemas.microsoft.com/office/drawing/2014/main" id="{85978FB5-1C53-79C9-2940-A06F7F057953}"/>
              </a:ext>
            </a:extLst>
          </p:cNvPr>
          <p:cNvSpPr>
            <a:spLocks noGrp="1"/>
          </p:cNvSpPr>
          <p:nvPr>
            <p:ph idx="1"/>
          </p:nvPr>
        </p:nvSpPr>
        <p:spPr>
          <a:xfrm>
            <a:off x="4899991" y="278296"/>
            <a:ext cx="7086600" cy="6460434"/>
          </a:xfrm>
        </p:spPr>
        <p:txBody>
          <a:bodyPr>
            <a:normAutofit lnSpcReduction="10000"/>
          </a:bodyPr>
          <a:lstStyle/>
          <a:p>
            <a:r>
              <a:rPr lang="el-GR" dirty="0"/>
              <a:t>Πάντως για να είμαστε απόλυτα ειλικρινής την πρώτη ιδέα για ψηφιακό χρήμα τι είχε ο </a:t>
            </a:r>
            <a:r>
              <a:rPr lang="en-GB" b="0" i="0" u="none" strike="noStrike" dirty="0">
                <a:solidFill>
                  <a:srgbClr val="1F1F1F"/>
                </a:solidFill>
                <a:effectLst/>
                <a:latin typeface="Google Sans"/>
              </a:rPr>
              <a:t>Keynes</a:t>
            </a:r>
            <a:r>
              <a:rPr lang="el-GR" b="0" i="0" u="none" strike="noStrike" dirty="0">
                <a:solidFill>
                  <a:srgbClr val="1F1F1F"/>
                </a:solidFill>
                <a:effectLst/>
                <a:latin typeface="Google Sans"/>
              </a:rPr>
              <a:t> με το </a:t>
            </a:r>
            <a:r>
              <a:rPr lang="en-US" b="0" i="0" u="none" strike="noStrike" dirty="0">
                <a:solidFill>
                  <a:srgbClr val="1F1F1F"/>
                </a:solidFill>
                <a:effectLst/>
                <a:latin typeface="Google Sans"/>
              </a:rPr>
              <a:t>bancor (Bretton woods </a:t>
            </a:r>
            <a:r>
              <a:rPr lang="el-GR" dirty="0">
                <a:solidFill>
                  <a:srgbClr val="1F1F1F"/>
                </a:solidFill>
                <a:latin typeface="Google Sans"/>
              </a:rPr>
              <a:t>Ιούλ</a:t>
            </a:r>
            <a:r>
              <a:rPr lang="el-GR" b="0" i="0" u="none" strike="noStrike" dirty="0">
                <a:solidFill>
                  <a:srgbClr val="1F1F1F"/>
                </a:solidFill>
                <a:effectLst/>
                <a:latin typeface="Google Sans"/>
              </a:rPr>
              <a:t>ιος </a:t>
            </a:r>
            <a:r>
              <a:rPr lang="en-US" b="0" i="0" u="none" strike="noStrike" dirty="0">
                <a:solidFill>
                  <a:srgbClr val="1F1F1F"/>
                </a:solidFill>
                <a:effectLst/>
                <a:latin typeface="Google Sans"/>
              </a:rPr>
              <a:t>1944)</a:t>
            </a:r>
          </a:p>
          <a:p>
            <a:r>
              <a:rPr lang="el-GR" b="0" i="0" u="none" strike="noStrike" dirty="0">
                <a:solidFill>
                  <a:srgbClr val="202122"/>
                </a:solidFill>
                <a:effectLst/>
                <a:latin typeface="-apple-system"/>
              </a:rPr>
              <a:t>Το </a:t>
            </a:r>
            <a:r>
              <a:rPr lang="en-GB" b="0" i="0" u="none" strike="noStrike" dirty="0">
                <a:solidFill>
                  <a:srgbClr val="202122"/>
                </a:solidFill>
                <a:effectLst/>
                <a:latin typeface="-apple-system"/>
              </a:rPr>
              <a:t>Bancor </a:t>
            </a:r>
            <a:r>
              <a:rPr lang="el-GR" b="0" i="0" u="none" strike="noStrike" dirty="0">
                <a:solidFill>
                  <a:srgbClr val="202122"/>
                </a:solidFill>
                <a:effectLst/>
                <a:latin typeface="-apple-system"/>
              </a:rPr>
              <a:t>δεν θα ήταν διεθνές νόμισμα. Θα ήταν μάλλον μια </a:t>
            </a:r>
            <a:r>
              <a:rPr lang="el-GR" b="0" i="0" u="none" strike="noStrike" dirty="0">
                <a:solidFill>
                  <a:srgbClr val="795CB2"/>
                </a:solidFill>
                <a:effectLst/>
                <a:latin typeface="-apple-system"/>
                <a:hlinkClick r:id="rId2" tooltip="Λογιστική μονάδα"/>
              </a:rPr>
              <a:t>λογιστική μονάδα</a:t>
            </a:r>
            <a:r>
              <a:rPr lang="en-US" b="0" i="0" u="none" strike="noStrike" dirty="0">
                <a:solidFill>
                  <a:srgbClr val="795CB2"/>
                </a:solidFill>
                <a:effectLst/>
                <a:latin typeface="-apple-system"/>
              </a:rPr>
              <a:t> </a:t>
            </a:r>
            <a:r>
              <a:rPr lang="el-GR" b="0" i="0" u="none" strike="noStrike" dirty="0">
                <a:solidFill>
                  <a:srgbClr val="202122"/>
                </a:solidFill>
                <a:effectLst/>
                <a:latin typeface="-apple-system"/>
              </a:rPr>
              <a:t>που χρησιμοποιείται για την παρακολούθηση των διεθνών ροών περιουσιακών στοιχείων και υποχρεώσεων, η οποία θα διενεργείται μέσω της Διεθνούς Ένωσης Εκκαθάρισης</a:t>
            </a:r>
            <a:r>
              <a:rPr lang="en-US" dirty="0">
                <a:solidFill>
                  <a:srgbClr val="202122"/>
                </a:solidFill>
                <a:latin typeface="-apple-system"/>
              </a:rPr>
              <a:t> (</a:t>
            </a:r>
            <a:r>
              <a:rPr lang="en-GB" b="0" i="0" u="none" strike="noStrike" dirty="0">
                <a:solidFill>
                  <a:srgbClr val="1F1F1F"/>
                </a:solidFill>
                <a:effectLst/>
                <a:latin typeface="Google Sans"/>
              </a:rPr>
              <a:t>International Clearing Union ICB) </a:t>
            </a:r>
            <a:r>
              <a:rPr lang="el-GR" b="0" i="0" u="none" strike="noStrike" dirty="0">
                <a:solidFill>
                  <a:srgbClr val="202122"/>
                </a:solidFill>
                <a:effectLst/>
                <a:latin typeface="-apple-system"/>
              </a:rPr>
              <a:t>. </a:t>
            </a:r>
            <a:r>
              <a:rPr lang="el-GR" b="0" i="0" u="none" strike="noStrike" dirty="0">
                <a:solidFill>
                  <a:srgbClr val="795CB2"/>
                </a:solidFill>
                <a:effectLst/>
                <a:latin typeface="-apple-system"/>
                <a:hlinkClick r:id="rId3" tooltip="Χρυσός"/>
              </a:rPr>
              <a:t>Ο χρυσός</a:t>
            </a:r>
            <a:r>
              <a:rPr lang="el-GR" b="0" i="0" u="none" strike="noStrike" dirty="0">
                <a:solidFill>
                  <a:srgbClr val="202122"/>
                </a:solidFill>
                <a:effectLst/>
                <a:latin typeface="-apple-system"/>
              </a:rPr>
              <a:t> θα μπορούσε να ανταλλαχθεί με μπάνκορ, αλλά τα μπάνκορ δεν μπορούσαν να ανταλλαχθούν με χρυσό. Τα άτομα δεν μπορούσαν να κατέχουν ή να συναλλάσσονται σε </a:t>
            </a:r>
            <a:r>
              <a:rPr lang="en-GB" b="0" i="0" u="none" strike="noStrike" dirty="0">
                <a:solidFill>
                  <a:srgbClr val="202122"/>
                </a:solidFill>
                <a:effectLst/>
                <a:latin typeface="-apple-system"/>
              </a:rPr>
              <a:t>bancor. </a:t>
            </a:r>
            <a:r>
              <a:rPr lang="el-GR" b="0" i="0" u="none" strike="noStrike" dirty="0">
                <a:solidFill>
                  <a:srgbClr val="202122"/>
                </a:solidFill>
                <a:effectLst/>
                <a:latin typeface="-apple-system"/>
              </a:rPr>
              <a:t>Όλο το διεθνές εμπόριο θα αποτιμάται και θα εκκαθαρίζεται σε </a:t>
            </a:r>
            <a:r>
              <a:rPr lang="en-GB" b="0" i="0" u="none" strike="noStrike" dirty="0">
                <a:solidFill>
                  <a:srgbClr val="202122"/>
                </a:solidFill>
                <a:effectLst/>
                <a:latin typeface="-apple-system"/>
              </a:rPr>
              <a:t>bancor. </a:t>
            </a:r>
            <a:r>
              <a:rPr lang="el-GR" b="0" i="0" u="none" strike="noStrike" dirty="0">
                <a:solidFill>
                  <a:srgbClr val="202122"/>
                </a:solidFill>
                <a:effectLst/>
                <a:latin typeface="Linux Libertine"/>
              </a:rPr>
              <a:t>Κάθε είδος που εξήγαγε μια χώρα μέλος θα πρόσθετε </a:t>
            </a:r>
            <a:r>
              <a:rPr lang="en-GB" b="0" i="0" u="none" strike="noStrike" dirty="0">
                <a:solidFill>
                  <a:srgbClr val="202122"/>
                </a:solidFill>
                <a:effectLst/>
                <a:latin typeface="Linux Libertine"/>
              </a:rPr>
              <a:t>bancors </a:t>
            </a:r>
            <a:r>
              <a:rPr lang="el-GR" b="0" i="0" u="none" strike="noStrike" dirty="0">
                <a:solidFill>
                  <a:srgbClr val="202122"/>
                </a:solidFill>
                <a:effectLst/>
                <a:latin typeface="Linux Libertine"/>
              </a:rPr>
              <a:t>στον λογαριασμό της </a:t>
            </a:r>
            <a:r>
              <a:rPr lang="en-GB" b="0" i="0" u="none" strike="noStrike" dirty="0">
                <a:solidFill>
                  <a:srgbClr val="202122"/>
                </a:solidFill>
                <a:effectLst/>
                <a:latin typeface="Linux Libertine"/>
              </a:rPr>
              <a:t>ICB </a:t>
            </a:r>
            <a:r>
              <a:rPr lang="el-GR" b="0" i="0" u="none" strike="noStrike" dirty="0">
                <a:solidFill>
                  <a:srgbClr val="202122"/>
                </a:solidFill>
                <a:effectLst/>
                <a:latin typeface="Linux Libertine"/>
              </a:rPr>
              <a:t>και κάθε είδος που εισήγαγε θα αφαιρούσε τα </a:t>
            </a:r>
            <a:r>
              <a:rPr lang="en-GB" b="0" i="0" u="none" strike="noStrike" dirty="0">
                <a:solidFill>
                  <a:srgbClr val="202122"/>
                </a:solidFill>
                <a:effectLst/>
                <a:latin typeface="Linux Libertine"/>
              </a:rPr>
              <a:t>bancors. </a:t>
            </a:r>
            <a:r>
              <a:rPr lang="el-GR" b="0" i="0" u="none" strike="noStrike" dirty="0">
                <a:solidFill>
                  <a:srgbClr val="202122"/>
                </a:solidFill>
                <a:effectLst/>
                <a:latin typeface="Linux Libertine"/>
              </a:rPr>
              <a:t>Θα επιβάλλονταν όρια στο ποσό του </a:t>
            </a:r>
            <a:r>
              <a:rPr lang="en-GB" b="0" i="0" u="none" strike="noStrike" dirty="0">
                <a:solidFill>
                  <a:srgbClr val="202122"/>
                </a:solidFill>
                <a:effectLst/>
                <a:latin typeface="Linux Libertine"/>
              </a:rPr>
              <a:t>bancor </a:t>
            </a:r>
            <a:r>
              <a:rPr lang="el-GR" b="0" i="0" u="none" strike="noStrike" dirty="0">
                <a:solidFill>
                  <a:srgbClr val="202122"/>
                </a:solidFill>
                <a:effectLst/>
                <a:latin typeface="Linux Libertine"/>
              </a:rPr>
              <a:t>που θα μπορούσε να συγκεντρώσει μια χώρα πουλώντας περισσότερα στο εξωτερικό από όσα αγόρασε, και στο ποσό του τραπεζικού χρέους που θα μπορούσε να συγκεντρώσει αγοράζοντας περισσότερα από όσα πούλησε. Αυτό έγινε για να σταματήσουν οι χώρες να δημιουργούν υπερβολικά </a:t>
            </a:r>
            <a:r>
              <a:rPr lang="el-GR" b="0" i="0" u="none" strike="noStrike" dirty="0">
                <a:solidFill>
                  <a:srgbClr val="795CB2"/>
                </a:solidFill>
                <a:effectLst/>
                <a:latin typeface="Linux Libertine"/>
                <a:hlinkClick r:id="rId4" tooltip="Οικονομικό πλεόνασμα"/>
              </a:rPr>
              <a:t>πλεονάσματα</a:t>
            </a:r>
            <a:r>
              <a:rPr lang="el-GR" b="0" i="0" u="none" strike="noStrike" dirty="0">
                <a:solidFill>
                  <a:srgbClr val="202122"/>
                </a:solidFill>
                <a:effectLst/>
                <a:latin typeface="Linux Libertine"/>
              </a:rPr>
              <a:t> ή </a:t>
            </a:r>
            <a:r>
              <a:rPr lang="el-GR" b="0" i="0" u="none" strike="noStrike" dirty="0">
                <a:solidFill>
                  <a:srgbClr val="795CB2"/>
                </a:solidFill>
                <a:effectLst/>
                <a:latin typeface="Linux Libertine"/>
                <a:hlinkClick r:id="rId5" tooltip="Ελλειμματική δαπάνη"/>
              </a:rPr>
              <a:t>ελλείμματα</a:t>
            </a:r>
            <a:endParaRPr lang="el-GR" dirty="0"/>
          </a:p>
        </p:txBody>
      </p:sp>
    </p:spTree>
    <p:extLst>
      <p:ext uri="{BB962C8B-B14F-4D97-AF65-F5344CB8AC3E}">
        <p14:creationId xmlns:p14="http://schemas.microsoft.com/office/powerpoint/2010/main" val="1656417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DC00B0-B634-2EC1-825B-3AC75ECE6575}"/>
              </a:ext>
            </a:extLst>
          </p:cNvPr>
          <p:cNvSpPr>
            <a:spLocks noGrp="1"/>
          </p:cNvSpPr>
          <p:nvPr>
            <p:ph type="title"/>
          </p:nvPr>
        </p:nvSpPr>
        <p:spPr/>
        <p:txBody>
          <a:bodyPr>
            <a:normAutofit fontScale="90000"/>
          </a:bodyPr>
          <a:lstStyle/>
          <a:p>
            <a:r>
              <a:rPr lang="el-GR" dirty="0"/>
              <a:t>ΤΟ ΠΡΩΤΟ ΨΗΦΙΑΚΟ ΝΟΜΙΣΜΑ </a:t>
            </a:r>
            <a:r>
              <a:rPr lang="en-US" dirty="0"/>
              <a:t>BITCOIN </a:t>
            </a:r>
            <a:endParaRPr lang="el-GR" dirty="0"/>
          </a:p>
        </p:txBody>
      </p:sp>
      <p:sp>
        <p:nvSpPr>
          <p:cNvPr id="3" name="Θέση περιεχομένου 2">
            <a:extLst>
              <a:ext uri="{FF2B5EF4-FFF2-40B4-BE49-F238E27FC236}">
                <a16:creationId xmlns:a16="http://schemas.microsoft.com/office/drawing/2014/main" id="{55EE0219-B547-2E5A-42FA-CD88BEC3868A}"/>
              </a:ext>
            </a:extLst>
          </p:cNvPr>
          <p:cNvSpPr>
            <a:spLocks noGrp="1"/>
          </p:cNvSpPr>
          <p:nvPr>
            <p:ph idx="1"/>
          </p:nvPr>
        </p:nvSpPr>
        <p:spPr/>
        <p:txBody>
          <a:bodyPr>
            <a:normAutofit fontScale="85000" lnSpcReduction="10000"/>
          </a:bodyPr>
          <a:lstStyle/>
          <a:p>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Η ιδέα αυτή του μεγάλου Κέυνς, δυστυχώς απορρίφθηκε από τον εκπρόσωπο και μαθητή του Κέυνς, τον Γουάιτ που εκπροσωπούσε τότε την κυβέρνηση των ΗΠΑ !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Ο Κέυνς εκπροσωπούσε τότε την Αγγλία)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Όμως οι ιδέες δεν πεθαίνουν ποτέ !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Έτσι λοιπόν 31 Οκτωβρίου του 2008 κυκλοφόρησε με ένα </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White Paper</a:t>
            </a:r>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η ιδέα για ένα ψηφιακό νόμισμα το </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BITCOIN </a:t>
            </a:r>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σε ένα 8σέλιδο κείμενο ! ποιος το κυκλοφόρησε ? Άγνωστο !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Κάποιος </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Satoshi Nakamoto</a:t>
            </a:r>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που δεν ξέουμε αν είναι ψευδώνυμο, τι εθνικότητας είναι ή οποιοδήποτε άλλο στοιχείο !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3 Ιανουαρίου του 2009 δημιούργησε το πρώτο </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block </a:t>
            </a:r>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οπαδών του </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Bitcoin </a:t>
            </a:r>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και μετακινήθηκαν τα πρώτα 50 </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bitcoin</a:t>
            </a:r>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Ο κωδικός  του πρώτου </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block</a:t>
            </a:r>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περιείχε ένα πρωτοσέλιδο. Ήταν το πρωτοσέλιδο των </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TIMES </a:t>
            </a:r>
            <a:r>
              <a:rPr lang="el-GR"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του Λονδίνου που ανέφερε ότι θα χρειασθεί και δεύτερο πακέτο διάσωσης για τις Τράπεζες ! Ήταν η εποχή που έσκασε η φούσκα των ενυπόθηκων δανείων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480360487"/>
      </p:ext>
    </p:extLst>
  </p:cSld>
  <p:clrMapOvr>
    <a:masterClrMapping/>
  </p:clrMapOvr>
</p:sld>
</file>

<file path=ppt/theme/theme1.xml><?xml version="1.0" encoding="utf-8"?>
<a:theme xmlns:a="http://schemas.openxmlformats.org/drawingml/2006/main" name="Άτλαντας">
  <a:themeElements>
    <a:clrScheme name="Άτλαντας">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Άτλαντας">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Άτλαντας">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{A62DC55E-2202-9440-B435-C74B686CA72E}tf16401369</Template>
  <TotalTime>435</TotalTime>
  <Words>1785</Words>
  <Application>Microsoft Macintosh PowerPoint</Application>
  <PresentationFormat>Ευρεία οθόνη</PresentationFormat>
  <Paragraphs>96</Paragraphs>
  <Slides>26</Slides>
  <Notes>0</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26</vt:i4>
      </vt:variant>
    </vt:vector>
  </HeadingPairs>
  <TitlesOfParts>
    <vt:vector size="39" baseType="lpstr">
      <vt:lpstr>-apple-system</vt:lpstr>
      <vt:lpstr>Arial</vt:lpstr>
      <vt:lpstr>Calibri</vt:lpstr>
      <vt:lpstr>Calibri Light</vt:lpstr>
      <vt:lpstr>Google Sans</vt:lpstr>
      <vt:lpstr>inherit</vt:lpstr>
      <vt:lpstr>Linux Libertine</vt:lpstr>
      <vt:lpstr>Open Sans</vt:lpstr>
      <vt:lpstr>Roboto</vt:lpstr>
      <vt:lpstr>Rockwell</vt:lpstr>
      <vt:lpstr>TimesNewRomanPSMT</vt:lpstr>
      <vt:lpstr>Wingdings</vt:lpstr>
      <vt:lpstr>Άτλαντας</vt:lpstr>
      <vt:lpstr>ΣΑΡΑΚΗΝΟΣ ΠΑΝΑΓΙΩΤΗΣ  ΑΜ : 1341198114219 </vt:lpstr>
      <vt:lpstr>Ψηφιακός μετασχηματισμός ονομάζεται η χρήση των ψηφιακών τεχνολογιών για το μετασχηματισμό επιχειρήσεων και υπηρεσιών, από αναλογική μορφή σε ψηφιακή. </vt:lpstr>
      <vt:lpstr>ΨΗΦΙΑΚΟ ΧΡΗΜΑ </vt:lpstr>
      <vt:lpstr>Παρουσίαση του PowerPoint</vt:lpstr>
      <vt:lpstr>Παρουσίαση του PowerPoint</vt:lpstr>
      <vt:lpstr>ΕΙΔΗ ΧΡΗΜΑΤΟΣ</vt:lpstr>
      <vt:lpstr>ΛΟΓΙΣΤΙΚΟ ΧΡΗΜΑ </vt:lpstr>
      <vt:lpstr>BANCOR </vt:lpstr>
      <vt:lpstr>ΤΟ ΠΡΩΤΟ ΨΗΦΙΑΚΟ ΝΟΜΙΣΜΑ BITCOIN </vt:lpstr>
      <vt:lpstr>Παρουσίαση του PowerPoint</vt:lpstr>
      <vt:lpstr>ΕΥΡΩΠΑΪΚΗ ΚΕΝΤΡΙΚΗ ΤΡΑΠΕΖΑ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ΣΑΡΑΚΗΝΟΣ ΠΑΝΑΓΙΩΤΗΣ  ΑΜ : 1341198114219 </dc:title>
  <dc:creator>Panagiotis Sarakinos</dc:creator>
  <cp:lastModifiedBy>Panagiotis Sarakinos</cp:lastModifiedBy>
  <cp:revision>9</cp:revision>
  <dcterms:created xsi:type="dcterms:W3CDTF">2023-06-12T14:35:35Z</dcterms:created>
  <dcterms:modified xsi:type="dcterms:W3CDTF">2023-06-22T07:31:59Z</dcterms:modified>
</cp:coreProperties>
</file>