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D3FE42E8-8B57-452D-A122-4DCE9AC771EF}" type="datetime1">
              <a:rPr lang="en-US" smtClean="0"/>
              <a:t>7/8/23</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US"/>
              <a:t>Sample Footer Text</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302758068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3FE42E8-8B57-452D-A122-4DCE9AC771EF}" type="datetime1">
              <a:rPr lang="en-US" smtClean="0"/>
              <a:t>7/8/23</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208982582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804672" y="320040"/>
            <a:ext cx="3657600" cy="320040"/>
          </a:xfrm>
        </p:spPr>
        <p:txBody>
          <a:bodyPr/>
          <a:lstStyle/>
          <a:p>
            <a:fld id="{D3FE42E8-8B57-452D-A122-4DCE9AC771EF}" type="datetime1">
              <a:rPr lang="en-US" smtClean="0"/>
              <a:t>7/8/23</a:t>
            </a:fld>
            <a:endParaRPr lang="en-US"/>
          </a:p>
        </p:txBody>
      </p:sp>
      <p:sp>
        <p:nvSpPr>
          <p:cNvPr id="5" name="Footer Placeholder 4"/>
          <p:cNvSpPr>
            <a:spLocks noGrp="1"/>
          </p:cNvSpPr>
          <p:nvPr>
            <p:ph type="ftr" sz="quarter" idx="11"/>
          </p:nvPr>
        </p:nvSpPr>
        <p:spPr>
          <a:xfrm>
            <a:off x="804672" y="6227064"/>
            <a:ext cx="10588752" cy="320040"/>
          </a:xfrm>
        </p:spPr>
        <p:txBody>
          <a:bodyPr/>
          <a:lstStyle/>
          <a:p>
            <a:r>
              <a:rPr lang="en-US"/>
              <a:t>Sample Footer Text</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30942576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3FE42E8-8B57-452D-A122-4DCE9AC771EF}" type="datetime1">
              <a:rPr lang="en-US" smtClean="0"/>
              <a:t>7/8/23</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156416382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804672" y="320040"/>
            <a:ext cx="3657600" cy="320040"/>
          </a:xfrm>
        </p:spPr>
        <p:txBody>
          <a:bodyPr/>
          <a:lstStyle/>
          <a:p>
            <a:fld id="{D3FE42E8-8B57-452D-A122-4DCE9AC771EF}" type="datetime1">
              <a:rPr lang="en-US" smtClean="0"/>
              <a:t>7/8/23</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US"/>
              <a:t>Sample Footer Text</a:t>
            </a:r>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403086365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a:xfrm>
            <a:off x="804672" y="320040"/>
            <a:ext cx="3657600" cy="320040"/>
          </a:xfrm>
        </p:spPr>
        <p:txBody>
          <a:bodyPr/>
          <a:lstStyle/>
          <a:p>
            <a:fld id="{D3FE42E8-8B57-452D-A122-4DCE9AC771EF}" type="datetime1">
              <a:rPr lang="en-US" smtClean="0"/>
              <a:t>7/8/23</a:t>
            </a:fld>
            <a:endParaRPr lang="en-US"/>
          </a:p>
        </p:txBody>
      </p:sp>
      <p:sp>
        <p:nvSpPr>
          <p:cNvPr id="6" name="Footer Placeholder 5"/>
          <p:cNvSpPr>
            <a:spLocks noGrp="1"/>
          </p:cNvSpPr>
          <p:nvPr>
            <p:ph type="ftr" sz="quarter" idx="11"/>
          </p:nvPr>
        </p:nvSpPr>
        <p:spPr>
          <a:xfrm>
            <a:off x="804672" y="6227064"/>
            <a:ext cx="10588752" cy="320040"/>
          </a:xfrm>
        </p:spPr>
        <p:txBody>
          <a:bodyPr/>
          <a:lstStyle/>
          <a:p>
            <a:r>
              <a:rPr lang="en-US"/>
              <a:t>Sample Footer Text</a:t>
            </a:r>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217692475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5125305" y="1488985"/>
            <a:ext cx="6264350" cy="169685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118447" y="4351687"/>
            <a:ext cx="6265588" cy="17040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a:xfrm>
            <a:off x="804672" y="320040"/>
            <a:ext cx="3657600" cy="320040"/>
          </a:xfrm>
        </p:spPr>
        <p:txBody>
          <a:bodyPr/>
          <a:lstStyle/>
          <a:p>
            <a:fld id="{D3FE42E8-8B57-452D-A122-4DCE9AC771EF}" type="datetime1">
              <a:rPr lang="en-US" smtClean="0"/>
              <a:t>7/8/23</a:t>
            </a:fld>
            <a:endParaRPr lang="en-US"/>
          </a:p>
        </p:txBody>
      </p:sp>
      <p:sp>
        <p:nvSpPr>
          <p:cNvPr id="8" name="Footer Placeholder 7"/>
          <p:cNvSpPr>
            <a:spLocks noGrp="1"/>
          </p:cNvSpPr>
          <p:nvPr>
            <p:ph type="ftr" sz="quarter" idx="11"/>
          </p:nvPr>
        </p:nvSpPr>
        <p:spPr>
          <a:xfrm>
            <a:off x="804672" y="6227064"/>
            <a:ext cx="10588752" cy="320040"/>
          </a:xfrm>
        </p:spPr>
        <p:txBody>
          <a:bodyPr/>
          <a:lstStyle/>
          <a:p>
            <a:r>
              <a:rPr lang="en-US"/>
              <a:t>Sample Footer Text</a:t>
            </a:r>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36941124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D3FE42E8-8B57-452D-A122-4DCE9AC771EF}" type="datetime1">
              <a:rPr lang="en-US" smtClean="0"/>
              <a:t>7/8/23</a:t>
            </a:fld>
            <a:endParaRPr lang="en-US"/>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366097514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D3FE42E8-8B57-452D-A122-4DCE9AC771EF}" type="datetime1">
              <a:rPr lang="en-US" smtClean="0"/>
              <a:t>7/8/23</a:t>
            </a:fld>
            <a:endParaRPr lang="en-US"/>
          </a:p>
        </p:txBody>
      </p:sp>
      <p:sp>
        <p:nvSpPr>
          <p:cNvPr id="3" name="Footer Placeholder 2"/>
          <p:cNvSpPr>
            <a:spLocks noGrp="1"/>
          </p:cNvSpPr>
          <p:nvPr>
            <p:ph type="ftr" sz="quarter" idx="11"/>
          </p:nvPr>
        </p:nvSpPr>
        <p:spPr>
          <a:xfrm>
            <a:off x="804672" y="6227064"/>
            <a:ext cx="10588752" cy="320040"/>
          </a:xfrm>
        </p:spPr>
        <p:txBody>
          <a:bodyPr/>
          <a:lstStyle/>
          <a:p>
            <a:r>
              <a:rPr lang="en-US"/>
              <a:t>Sample Footer Text</a:t>
            </a:r>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1803164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3FE42E8-8B57-452D-A122-4DCE9AC771EF}" type="datetime1">
              <a:rPr lang="en-US" smtClean="0"/>
              <a:t>7/8/23</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1428288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804672" y="320040"/>
            <a:ext cx="3657600" cy="320040"/>
          </a:xfrm>
        </p:spPr>
        <p:txBody>
          <a:bodyPr/>
          <a:lstStyle/>
          <a:p>
            <a:fld id="{D3FE42E8-8B57-452D-A122-4DCE9AC771EF}" type="datetime1">
              <a:rPr lang="en-US" smtClean="0"/>
              <a:t>7/8/23</a:t>
            </a:fld>
            <a:endParaRPr lang="en-US"/>
          </a:p>
        </p:txBody>
      </p:sp>
      <p:sp>
        <p:nvSpPr>
          <p:cNvPr id="6" name="Footer Placeholder 5"/>
          <p:cNvSpPr>
            <a:spLocks noGrp="1"/>
          </p:cNvSpPr>
          <p:nvPr>
            <p:ph type="ftr" sz="quarter" idx="11"/>
          </p:nvPr>
        </p:nvSpPr>
        <p:spPr>
          <a:xfrm>
            <a:off x="804672" y="6227064"/>
            <a:ext cx="5942203" cy="320040"/>
          </a:xfrm>
        </p:spPr>
        <p:txBody>
          <a:bodyPr/>
          <a:lstStyle/>
          <a:p>
            <a:r>
              <a:rPr lang="en-US"/>
              <a:t>Sample Footer Text</a:t>
            </a:r>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142887596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D3FE42E8-8B57-452D-A122-4DCE9AC771EF}" type="datetime1">
              <a:rPr lang="en-US" smtClean="0"/>
              <a:t>7/8/23</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112039096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sldNum="0"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499C9FE-4B17-4937-9EB8-3E1A97E32D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BA1AA859-8E3B-49BF-83F6-ADF050A2CF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5" name="Freeform 5">
              <a:extLst>
                <a:ext uri="{FF2B5EF4-FFF2-40B4-BE49-F238E27FC236}">
                  <a16:creationId xmlns:a16="http://schemas.microsoft.com/office/drawing/2014/main" id="{EA5E9A71-2A94-4FAA-859F-1930C2E918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15C43A1A-EE63-4F18-BA50-6BCC0C5FB0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7">
              <a:extLst>
                <a:ext uri="{FF2B5EF4-FFF2-40B4-BE49-F238E27FC236}">
                  <a16:creationId xmlns:a16="http://schemas.microsoft.com/office/drawing/2014/main" id="{D20E631E-2C68-4E27-B833-094ECE5095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8">
              <a:extLst>
                <a:ext uri="{FF2B5EF4-FFF2-40B4-BE49-F238E27FC236}">
                  <a16:creationId xmlns:a16="http://schemas.microsoft.com/office/drawing/2014/main" id="{2446723A-FC6F-4012-8557-06069FA130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9">
              <a:extLst>
                <a:ext uri="{FF2B5EF4-FFF2-40B4-BE49-F238E27FC236}">
                  <a16:creationId xmlns:a16="http://schemas.microsoft.com/office/drawing/2014/main" id="{7F3D87D4-252C-4471-A220-28B58BF439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054B916A-0FD0-4006-BD6C-9D29CA03AC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1">
              <a:extLst>
                <a:ext uri="{FF2B5EF4-FFF2-40B4-BE49-F238E27FC236}">
                  <a16:creationId xmlns:a16="http://schemas.microsoft.com/office/drawing/2014/main" id="{2133C3B4-D163-43CB-B3FC-A1B9A1DC38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44DECBCA-815C-4296-B4DA-F12AD81F2D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3">
              <a:extLst>
                <a:ext uri="{FF2B5EF4-FFF2-40B4-BE49-F238E27FC236}">
                  <a16:creationId xmlns:a16="http://schemas.microsoft.com/office/drawing/2014/main" id="{B6C3CA6F-2113-4095-B77D-19519074C1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6A23EEC5-4C2F-4460-B6F6-A6852C46F1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5">
              <a:extLst>
                <a:ext uri="{FF2B5EF4-FFF2-40B4-BE49-F238E27FC236}">
                  <a16:creationId xmlns:a16="http://schemas.microsoft.com/office/drawing/2014/main" id="{9CAEC751-845A-4873-BCB3-29B7EF60FD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FA38FC93-11A4-4EB5-BC13-85FB353CD1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7">
              <a:extLst>
                <a:ext uri="{FF2B5EF4-FFF2-40B4-BE49-F238E27FC236}">
                  <a16:creationId xmlns:a16="http://schemas.microsoft.com/office/drawing/2014/main" id="{B5B6AC4D-E640-47F2-AA5A-9F9A1DB88E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8">
              <a:extLst>
                <a:ext uri="{FF2B5EF4-FFF2-40B4-BE49-F238E27FC236}">
                  <a16:creationId xmlns:a16="http://schemas.microsoft.com/office/drawing/2014/main" id="{962630FB-473F-4D83-8B9F-EC52E31CA5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9">
              <a:extLst>
                <a:ext uri="{FF2B5EF4-FFF2-40B4-BE49-F238E27FC236}">
                  <a16:creationId xmlns:a16="http://schemas.microsoft.com/office/drawing/2014/main" id="{035721E2-E73B-4E57-92E2-DE71F0D170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0">
              <a:extLst>
                <a:ext uri="{FF2B5EF4-FFF2-40B4-BE49-F238E27FC236}">
                  <a16:creationId xmlns:a16="http://schemas.microsoft.com/office/drawing/2014/main" id="{3071D074-66CD-4273-AF66-207364BA3E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1">
              <a:extLst>
                <a:ext uri="{FF2B5EF4-FFF2-40B4-BE49-F238E27FC236}">
                  <a16:creationId xmlns:a16="http://schemas.microsoft.com/office/drawing/2014/main" id="{4197CB22-95EA-4E41-94A6-6BCE8C0278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2">
              <a:extLst>
                <a:ext uri="{FF2B5EF4-FFF2-40B4-BE49-F238E27FC236}">
                  <a16:creationId xmlns:a16="http://schemas.microsoft.com/office/drawing/2014/main" id="{622F5B4E-EBC2-4021-A986-B40B49442B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3">
              <a:extLst>
                <a:ext uri="{FF2B5EF4-FFF2-40B4-BE49-F238E27FC236}">
                  <a16:creationId xmlns:a16="http://schemas.microsoft.com/office/drawing/2014/main" id="{A1450C78-508B-412D-8354-C6AE7E9F93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5" name="Group 34">
            <a:extLst>
              <a:ext uri="{FF2B5EF4-FFF2-40B4-BE49-F238E27FC236}">
                <a16:creationId xmlns:a16="http://schemas.microsoft.com/office/drawing/2014/main" id="{0D2C6055-EB42-4E7C-B358-308A54C713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7084" y="1186483"/>
            <a:ext cx="3822597" cy="4477933"/>
            <a:chOff x="807084" y="1186483"/>
            <a:chExt cx="3822597" cy="4477933"/>
          </a:xfrm>
        </p:grpSpPr>
        <p:sp>
          <p:nvSpPr>
            <p:cNvPr id="36" name="Rectangle 35">
              <a:extLst>
                <a:ext uri="{FF2B5EF4-FFF2-40B4-BE49-F238E27FC236}">
                  <a16:creationId xmlns:a16="http://schemas.microsoft.com/office/drawing/2014/main" id="{8A0384A8-C4E8-407C-BD44-2B989327E0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531" y="1186483"/>
              <a:ext cx="3821702"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9">
              <a:extLst>
                <a:ext uri="{FF2B5EF4-FFF2-40B4-BE49-F238E27FC236}">
                  <a16:creationId xmlns:a16="http://schemas.microsoft.com/office/drawing/2014/main" id="{B7F9FA9E-2650-4B17-BA91-C12C0C5F9D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514766"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96B943E-BAEE-4DC2-87CB-78F6E433D5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382259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Τίτλος 1">
            <a:extLst>
              <a:ext uri="{FF2B5EF4-FFF2-40B4-BE49-F238E27FC236}">
                <a16:creationId xmlns:a16="http://schemas.microsoft.com/office/drawing/2014/main" id="{C39403BD-BE32-1018-F283-E4826BEF0F94}"/>
              </a:ext>
            </a:extLst>
          </p:cNvPr>
          <p:cNvSpPr>
            <a:spLocks noGrp="1"/>
          </p:cNvSpPr>
          <p:nvPr>
            <p:ph type="ctrTitle"/>
          </p:nvPr>
        </p:nvSpPr>
        <p:spPr>
          <a:xfrm>
            <a:off x="895415" y="2075504"/>
            <a:ext cx="3654569" cy="2042725"/>
          </a:xfrm>
        </p:spPr>
        <p:txBody>
          <a:bodyPr vert="horz" lIns="228600" tIns="228600" rIns="228600" bIns="0" rtlCol="0" anchor="b">
            <a:normAutofit/>
          </a:bodyPr>
          <a:lstStyle/>
          <a:p>
            <a:r>
              <a:rPr lang="en-US" sz="3400"/>
              <a:t>Ευρω</a:t>
            </a:r>
            <a:r>
              <a:rPr lang="en-US" sz="3400" dirty="0"/>
              <a:t>πα</a:t>
            </a:r>
            <a:r>
              <a:rPr lang="en-US" sz="3400"/>
              <a:t>ϊκή</a:t>
            </a:r>
            <a:r>
              <a:rPr lang="en-US" sz="3400" dirty="0"/>
              <a:t> </a:t>
            </a:r>
            <a:r>
              <a:rPr lang="en-US" sz="3400"/>
              <a:t>Οικονομική</a:t>
            </a:r>
            <a:r>
              <a:rPr lang="en-US" sz="3400" dirty="0"/>
              <a:t> </a:t>
            </a:r>
            <a:r>
              <a:rPr lang="en-US" sz="3400"/>
              <a:t>Ολοκλήρωση</a:t>
            </a:r>
            <a:br>
              <a:rPr lang="en-US" sz="3400" dirty="0"/>
            </a:br>
            <a:endParaRPr lang="en-US" sz="3400" dirty="0"/>
          </a:p>
        </p:txBody>
      </p:sp>
      <p:sp>
        <p:nvSpPr>
          <p:cNvPr id="3" name="Υπότιτλος 2">
            <a:extLst>
              <a:ext uri="{FF2B5EF4-FFF2-40B4-BE49-F238E27FC236}">
                <a16:creationId xmlns:a16="http://schemas.microsoft.com/office/drawing/2014/main" id="{F2BBEB45-E742-21BA-2ACB-495CE795DE32}"/>
              </a:ext>
            </a:extLst>
          </p:cNvPr>
          <p:cNvSpPr>
            <a:spLocks noGrp="1"/>
          </p:cNvSpPr>
          <p:nvPr>
            <p:ph type="subTitle" idx="1"/>
          </p:nvPr>
        </p:nvSpPr>
        <p:spPr>
          <a:xfrm>
            <a:off x="895417" y="4202728"/>
            <a:ext cx="3654568" cy="1026125"/>
          </a:xfrm>
        </p:spPr>
        <p:txBody>
          <a:bodyPr vert="horz" lIns="91440" tIns="0" rIns="91440" bIns="45720" rtlCol="0">
            <a:normAutofit/>
          </a:bodyPr>
          <a:lstStyle/>
          <a:p>
            <a:r>
              <a:rPr lang="en-US" dirty="0"/>
              <a:t>ΠΑΝΑΓΙΩΤΗΣ ΣΑΡΑΚΗΝΟΣ</a:t>
            </a:r>
          </a:p>
          <a:p>
            <a:r>
              <a:rPr lang="en-US" dirty="0"/>
              <a:t>AM:1341198114219</a:t>
            </a:r>
          </a:p>
          <a:p>
            <a:endParaRPr lang="en-US" dirty="0"/>
          </a:p>
        </p:txBody>
      </p:sp>
      <p:pic>
        <p:nvPicPr>
          <p:cNvPr id="4" name="Picture 3" descr="Νέον τέχνη κύκλου 3D">
            <a:extLst>
              <a:ext uri="{FF2B5EF4-FFF2-40B4-BE49-F238E27FC236}">
                <a16:creationId xmlns:a16="http://schemas.microsoft.com/office/drawing/2014/main" id="{203294E2-10CB-461D-DD19-619D8467E88A}"/>
              </a:ext>
            </a:extLst>
          </p:cNvPr>
          <p:cNvPicPr>
            <a:picLocks noChangeAspect="1"/>
          </p:cNvPicPr>
          <p:nvPr/>
        </p:nvPicPr>
        <p:blipFill rotWithShape="1">
          <a:blip r:embed="rId2"/>
          <a:srcRect l="16099" r="13579"/>
          <a:stretch/>
        </p:blipFill>
        <p:spPr>
          <a:xfrm>
            <a:off x="5446972" y="227"/>
            <a:ext cx="6745028" cy="6858000"/>
          </a:xfrm>
          <a:prstGeom prst="rect">
            <a:avLst/>
          </a:prstGeom>
          <a:ln w="9525">
            <a:noFill/>
          </a:ln>
        </p:spPr>
      </p:pic>
      <p:sp>
        <p:nvSpPr>
          <p:cNvPr id="7" name="TextBox 6">
            <a:extLst>
              <a:ext uri="{FF2B5EF4-FFF2-40B4-BE49-F238E27FC236}">
                <a16:creationId xmlns:a16="http://schemas.microsoft.com/office/drawing/2014/main" id="{C1B5AAA6-4450-64BC-9621-E1E082351B09}"/>
              </a:ext>
            </a:extLst>
          </p:cNvPr>
          <p:cNvSpPr txBox="1"/>
          <p:nvPr/>
        </p:nvSpPr>
        <p:spPr>
          <a:xfrm>
            <a:off x="5927834" y="2844576"/>
            <a:ext cx="5788025" cy="2090593"/>
          </a:xfrm>
          <a:prstGeom prst="rect">
            <a:avLst/>
          </a:prstGeom>
          <a:noFill/>
        </p:spPr>
        <p:txBody>
          <a:bodyPr wrap="square">
            <a:spAutoFit/>
          </a:bodyPr>
          <a:lstStyle/>
          <a:p>
            <a:pPr algn="ctr">
              <a:spcAft>
                <a:spcPts val="600"/>
              </a:spcAft>
            </a:pPr>
            <a:r>
              <a:rPr lang="el-GR" sz="2400" dirty="0">
                <a:solidFill>
                  <a:srgbClr val="FF0000"/>
                </a:solidFill>
                <a:effectLst/>
                <a:latin typeface="Times New Roman" panose="02020603050405020304" pitchFamily="18" charset="0"/>
                <a:ea typeface="Times New Roman" panose="02020603050405020304" pitchFamily="18" charset="0"/>
              </a:rPr>
              <a:t>Διδάσκων: </a:t>
            </a:r>
          </a:p>
          <a:p>
            <a:pPr algn="ctr">
              <a:spcAft>
                <a:spcPts val="600"/>
              </a:spcAft>
            </a:pPr>
            <a:r>
              <a:rPr lang="el-GR" sz="2400" cap="all" dirty="0" err="1">
                <a:solidFill>
                  <a:srgbClr val="FF0000"/>
                </a:solidFill>
                <a:effectLst/>
                <a:latin typeface="Times New Roman" panose="02020603050405020304" pitchFamily="18" charset="0"/>
                <a:ea typeface="Times New Roman" panose="02020603050405020304" pitchFamily="18" charset="0"/>
              </a:rPr>
              <a:t>ΚΑΘΗΓΗΤησ</a:t>
            </a:r>
            <a:r>
              <a:rPr lang="el-GR" sz="2400" cap="all" dirty="0">
                <a:solidFill>
                  <a:srgbClr val="FF0000"/>
                </a:solidFill>
                <a:effectLst/>
                <a:latin typeface="Times New Roman" panose="02020603050405020304" pitchFamily="18" charset="0"/>
                <a:ea typeface="Times New Roman" panose="02020603050405020304" pitchFamily="18" charset="0"/>
              </a:rPr>
              <a:t> </a:t>
            </a:r>
            <a:endParaRPr lang="el-GR" sz="2400" dirty="0">
              <a:solidFill>
                <a:srgbClr val="FF0000"/>
              </a:solidFill>
              <a:effectLst/>
              <a:latin typeface="Times New Roman" panose="02020603050405020304" pitchFamily="18" charset="0"/>
              <a:ea typeface="Times New Roman" panose="02020603050405020304" pitchFamily="18" charset="0"/>
            </a:endParaRPr>
          </a:p>
          <a:p>
            <a:pPr algn="ctr">
              <a:lnSpc>
                <a:spcPct val="150000"/>
              </a:lnSpc>
              <a:spcAft>
                <a:spcPts val="600"/>
              </a:spcAft>
            </a:pPr>
            <a:r>
              <a:rPr lang="el-GR" sz="2400" cap="all" dirty="0">
                <a:solidFill>
                  <a:srgbClr val="FF0000"/>
                </a:solidFill>
                <a:effectLst/>
                <a:latin typeface="Times New Roman" panose="02020603050405020304" pitchFamily="18" charset="0"/>
                <a:ea typeface="Times New Roman" panose="02020603050405020304" pitchFamily="18" charset="0"/>
              </a:rPr>
              <a:t>ΠΑΝΤΕΛΗΣ  </a:t>
            </a:r>
            <a:r>
              <a:rPr lang="el-GR" sz="2400" cap="all" dirty="0" err="1">
                <a:solidFill>
                  <a:srgbClr val="FF0000"/>
                </a:solidFill>
                <a:effectLst/>
                <a:latin typeface="Times New Roman" panose="02020603050405020304" pitchFamily="18" charset="0"/>
                <a:ea typeface="Times New Roman" panose="02020603050405020304" pitchFamily="18" charset="0"/>
              </a:rPr>
              <a:t>κωστησ</a:t>
            </a:r>
            <a:endParaRPr lang="el-GR" sz="2400" dirty="0">
              <a:solidFill>
                <a:srgbClr val="FF0000"/>
              </a:solidFill>
              <a:effectLst/>
              <a:latin typeface="Times New Roman" panose="02020603050405020304" pitchFamily="18" charset="0"/>
              <a:ea typeface="Times New Roman" panose="02020603050405020304" pitchFamily="18" charset="0"/>
            </a:endParaRPr>
          </a:p>
          <a:p>
            <a:pPr algn="ctr">
              <a:lnSpc>
                <a:spcPct val="150000"/>
              </a:lnSpc>
              <a:spcAft>
                <a:spcPts val="600"/>
              </a:spcAft>
            </a:pPr>
            <a:r>
              <a:rPr lang="el-GR" sz="24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83137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8C4CE4-22C4-9018-774C-15986941837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9CA4273-5648-47C3-3E6C-3BB2984FAB71}"/>
              </a:ext>
            </a:extLst>
          </p:cNvPr>
          <p:cNvSpPr>
            <a:spLocks noGrp="1"/>
          </p:cNvSpPr>
          <p:nvPr>
            <p:ph idx="1"/>
          </p:nvPr>
        </p:nvSpPr>
        <p:spPr/>
        <p:txBody>
          <a:bodyPr/>
          <a:lstStyle/>
          <a:p>
            <a:r>
              <a:rPr lang="en-GB" sz="1800" dirty="0" err="1">
                <a:solidFill>
                  <a:srgbClr val="202122"/>
                </a:solidFill>
                <a:effectLst/>
                <a:latin typeface="Segoe UI" panose="020B0502040204020203" pitchFamily="34" charset="0"/>
                <a:ea typeface="Times New Roman" panose="02020603050405020304" pitchFamily="18" charset="0"/>
              </a:rPr>
              <a:t>Οι</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δι</a:t>
            </a:r>
            <a:r>
              <a:rPr lang="en-GB" sz="1800" dirty="0">
                <a:solidFill>
                  <a:srgbClr val="202122"/>
                </a:solidFill>
                <a:effectLst/>
                <a:latin typeface="Segoe UI" panose="020B0502040204020203" pitchFamily="34" charset="0"/>
                <a:ea typeface="Times New Roman" panose="02020603050405020304" pitchFamily="18" charset="0"/>
              </a:rPr>
              <a:t>απ</a:t>
            </a:r>
            <a:r>
              <a:rPr lang="en-GB" sz="1800" dirty="0" err="1">
                <a:solidFill>
                  <a:srgbClr val="202122"/>
                </a:solidFill>
                <a:effectLst/>
                <a:latin typeface="Segoe UI" panose="020B0502040204020203" pitchFamily="34" charset="0"/>
                <a:ea typeface="Times New Roman" panose="02020603050405020304" pitchFamily="18" charset="0"/>
              </a:rPr>
              <a:t>ρ</a:t>
            </a:r>
            <a:r>
              <a:rPr lang="en-GB" sz="1800" dirty="0">
                <a:solidFill>
                  <a:srgbClr val="202122"/>
                </a:solidFill>
                <a:effectLst/>
                <a:latin typeface="Segoe UI" panose="020B0502040204020203" pitchFamily="34" charset="0"/>
                <a:ea typeface="Times New Roman" panose="02020603050405020304" pitchFamily="18" charset="0"/>
              </a:rPr>
              <a:t>α</a:t>
            </a:r>
            <a:r>
              <a:rPr lang="en-GB" sz="1800" dirty="0" err="1">
                <a:solidFill>
                  <a:srgbClr val="202122"/>
                </a:solidFill>
                <a:effectLst/>
                <a:latin typeface="Segoe UI" panose="020B0502040204020203" pitchFamily="34" charset="0"/>
                <a:ea typeface="Times New Roman" panose="02020603050405020304" pitchFamily="18" charset="0"/>
              </a:rPr>
              <a:t>γμ</a:t>
            </a:r>
            <a:r>
              <a:rPr lang="en-GB" sz="1800" dirty="0">
                <a:solidFill>
                  <a:srgbClr val="202122"/>
                </a:solidFill>
                <a:effectLst/>
                <a:latin typeface="Segoe UI" panose="020B0502040204020203" pitchFamily="34" charset="0"/>
                <a:ea typeface="Times New Roman" panose="02020603050405020304" pitchFamily="18" charset="0"/>
              </a:rPr>
              <a:t>α</a:t>
            </a:r>
            <a:r>
              <a:rPr lang="en-GB" sz="1800" dirty="0" err="1">
                <a:solidFill>
                  <a:srgbClr val="202122"/>
                </a:solidFill>
                <a:effectLst/>
                <a:latin typeface="Segoe UI" panose="020B0502040204020203" pitchFamily="34" charset="0"/>
                <a:ea typeface="Times New Roman" panose="02020603050405020304" pitchFamily="18" charset="0"/>
              </a:rPr>
              <a:t>τεύσεις</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στ</a:t>
            </a:r>
            <a:r>
              <a:rPr lang="en-GB" sz="1800" dirty="0">
                <a:solidFill>
                  <a:srgbClr val="202122"/>
                </a:solidFill>
                <a:effectLst/>
                <a:latin typeface="Segoe UI" panose="020B0502040204020203" pitchFamily="34" charset="0"/>
                <a:ea typeface="Times New Roman" panose="02020603050405020304" pitchFamily="18" charset="0"/>
              </a:rPr>
              <a:t>α</a:t>
            </a:r>
            <a:r>
              <a:rPr lang="en-GB" sz="1800" dirty="0" err="1">
                <a:solidFill>
                  <a:srgbClr val="202122"/>
                </a:solidFill>
                <a:effectLst/>
                <a:latin typeface="Segoe UI" panose="020B0502040204020203" pitchFamily="34" charset="0"/>
                <a:ea typeface="Times New Roman" panose="02020603050405020304" pitchFamily="18" charset="0"/>
              </a:rPr>
              <a:t>μάτησ</a:t>
            </a:r>
            <a:r>
              <a:rPr lang="en-GB" sz="1800" dirty="0">
                <a:solidFill>
                  <a:srgbClr val="202122"/>
                </a:solidFill>
                <a:effectLst/>
                <a:latin typeface="Segoe UI" panose="020B0502040204020203" pitchFamily="34" charset="0"/>
                <a:ea typeface="Times New Roman" panose="02020603050405020304" pitchFamily="18" charset="0"/>
              </a:rPr>
              <a:t>α</a:t>
            </a:r>
            <a:r>
              <a:rPr lang="en-GB" sz="1800" dirty="0" err="1">
                <a:solidFill>
                  <a:srgbClr val="202122"/>
                </a:solidFill>
                <a:effectLst/>
                <a:latin typeface="Segoe UI" panose="020B0502040204020203" pitchFamily="34" charset="0"/>
                <a:ea typeface="Times New Roman" panose="02020603050405020304" pitchFamily="18" charset="0"/>
              </a:rPr>
              <a:t>ν</a:t>
            </a:r>
            <a:r>
              <a:rPr lang="en-GB" sz="1800" dirty="0">
                <a:solidFill>
                  <a:srgbClr val="202122"/>
                </a:solidFill>
                <a:effectLst/>
                <a:latin typeface="Segoe UI" panose="020B0502040204020203" pitchFamily="34" charset="0"/>
                <a:ea typeface="Times New Roman" panose="02020603050405020304" pitchFamily="18" charset="0"/>
              </a:rPr>
              <a:t> απ</a:t>
            </a:r>
            <a:r>
              <a:rPr lang="en-GB" sz="1800" dirty="0" err="1">
                <a:solidFill>
                  <a:srgbClr val="202122"/>
                </a:solidFill>
                <a:effectLst/>
                <a:latin typeface="Segoe UI" panose="020B0502040204020203" pitchFamily="34" charset="0"/>
                <a:ea typeface="Times New Roman" panose="02020603050405020304" pitchFamily="18" charset="0"/>
              </a:rPr>
              <a:t>ό</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τον</a:t>
            </a:r>
            <a:r>
              <a:rPr lang="en-GB" sz="1800" dirty="0">
                <a:solidFill>
                  <a:srgbClr val="202122"/>
                </a:solidFill>
                <a:effectLst/>
                <a:latin typeface="Segoe UI" panose="020B0502040204020203" pitchFamily="34" charset="0"/>
                <a:ea typeface="Times New Roman" panose="02020603050405020304" pitchFamily="18" charset="0"/>
              </a:rPr>
              <a:t> π</a:t>
            </a:r>
            <a:r>
              <a:rPr lang="en-GB" sz="1800" dirty="0" err="1">
                <a:solidFill>
                  <a:srgbClr val="202122"/>
                </a:solidFill>
                <a:effectLst/>
                <a:latin typeface="Segoe UI" panose="020B0502040204020203" pitchFamily="34" charset="0"/>
                <a:ea typeface="Times New Roman" panose="02020603050405020304" pitchFamily="18" charset="0"/>
              </a:rPr>
              <a:t>ρόεδρο</a:t>
            </a:r>
            <a:r>
              <a:rPr lang="en-GB" sz="1800" dirty="0">
                <a:solidFill>
                  <a:srgbClr val="202122"/>
                </a:solidFill>
                <a:effectLst/>
                <a:latin typeface="Segoe UI" panose="020B0502040204020203" pitchFamily="34" charset="0"/>
                <a:ea typeface="Times New Roman" panose="02020603050405020304" pitchFamily="18" charset="0"/>
              </a:rPr>
              <a:t> των </a:t>
            </a:r>
            <a:r>
              <a:rPr lang="en-GB" sz="1800" dirty="0" err="1">
                <a:solidFill>
                  <a:srgbClr val="202122"/>
                </a:solidFill>
                <a:effectLst/>
                <a:latin typeface="Segoe UI" panose="020B0502040204020203" pitchFamily="34" charset="0"/>
                <a:ea typeface="Times New Roman" panose="02020603050405020304" pitchFamily="18" charset="0"/>
              </a:rPr>
              <a:t>Ηνωμένων</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Πολιτειών</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Donald Trump</a:t>
            </a:r>
            <a:r>
              <a:rPr lang="en-GB" sz="1800" dirty="0">
                <a:effectLst/>
                <a:latin typeface="Times New Roman" panose="02020603050405020304" pitchFamily="18" charset="0"/>
                <a:ea typeface="Times New Roman" panose="02020603050405020304" pitchFamily="18" charset="0"/>
              </a:rPr>
              <a:t>,</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ο</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ο</a:t>
            </a:r>
            <a:r>
              <a:rPr lang="en-GB" sz="1800" dirty="0">
                <a:solidFill>
                  <a:srgbClr val="202122"/>
                </a:solidFill>
                <a:effectLst/>
                <a:latin typeface="Segoe UI" panose="020B0502040204020203" pitchFamily="34" charset="0"/>
                <a:ea typeface="Times New Roman" panose="02020603050405020304" pitchFamily="18" charset="0"/>
              </a:rPr>
              <a:t>π</a:t>
            </a:r>
            <a:r>
              <a:rPr lang="en-GB" sz="1800" dirty="0" err="1">
                <a:solidFill>
                  <a:srgbClr val="202122"/>
                </a:solidFill>
                <a:effectLst/>
                <a:latin typeface="Segoe UI" panose="020B0502040204020203" pitchFamily="34" charset="0"/>
                <a:ea typeface="Times New Roman" panose="02020603050405020304" pitchFamily="18" charset="0"/>
              </a:rPr>
              <a:t>οίος</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στη</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συνέχει</a:t>
            </a:r>
            <a:r>
              <a:rPr lang="en-GB" sz="1800" dirty="0">
                <a:solidFill>
                  <a:srgbClr val="202122"/>
                </a:solidFill>
                <a:effectLst/>
                <a:latin typeface="Segoe UI" panose="020B0502040204020203" pitchFamily="34" charset="0"/>
                <a:ea typeface="Times New Roman" panose="02020603050405020304" pitchFamily="18" charset="0"/>
              </a:rPr>
              <a:t>α </a:t>
            </a:r>
            <a:r>
              <a:rPr lang="en-GB" sz="1800" dirty="0" err="1">
                <a:solidFill>
                  <a:srgbClr val="202122"/>
                </a:solidFill>
                <a:effectLst/>
                <a:latin typeface="Segoe UI" panose="020B0502040204020203" pitchFamily="34" charset="0"/>
                <a:ea typeface="Times New Roman" panose="02020603050405020304" pitchFamily="18" charset="0"/>
              </a:rPr>
              <a:t>ξεκίνησε</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μι</a:t>
            </a:r>
            <a:r>
              <a:rPr lang="en-GB" sz="1800" dirty="0">
                <a:solidFill>
                  <a:srgbClr val="202122"/>
                </a:solidFill>
                <a:effectLst/>
                <a:latin typeface="Segoe UI" panose="020B0502040204020203" pitchFamily="34" charset="0"/>
                <a:ea typeface="Times New Roman" panose="02020603050405020304" pitchFamily="18" charset="0"/>
              </a:rPr>
              <a:t>α </a:t>
            </a:r>
            <a:r>
              <a:rPr lang="en-GB" sz="1800" dirty="0" err="1">
                <a:solidFill>
                  <a:srgbClr val="202122"/>
                </a:solidFill>
                <a:effectLst/>
                <a:latin typeface="Segoe UI" panose="020B0502040204020203" pitchFamily="34" charset="0"/>
                <a:ea typeface="Times New Roman" panose="02020603050405020304" pitchFamily="18" charset="0"/>
              </a:rPr>
              <a:t>εμ</a:t>
            </a:r>
            <a:r>
              <a:rPr lang="en-GB" sz="1800" dirty="0">
                <a:solidFill>
                  <a:srgbClr val="202122"/>
                </a:solidFill>
                <a:effectLst/>
                <a:latin typeface="Segoe UI" panose="020B0502040204020203" pitchFamily="34" charset="0"/>
                <a:ea typeface="Times New Roman" panose="02020603050405020304" pitchFamily="18" charset="0"/>
              </a:rPr>
              <a:t>π</a:t>
            </a:r>
            <a:r>
              <a:rPr lang="en-GB" sz="1800" dirty="0" err="1">
                <a:solidFill>
                  <a:srgbClr val="202122"/>
                </a:solidFill>
                <a:effectLst/>
                <a:latin typeface="Segoe UI" panose="020B0502040204020203" pitchFamily="34" charset="0"/>
                <a:ea typeface="Times New Roman" panose="02020603050405020304" pitchFamily="18" charset="0"/>
              </a:rPr>
              <a:t>ορική</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σύγκρουση</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με</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την</a:t>
            </a:r>
            <a:r>
              <a:rPr lang="en-GB" sz="1800" dirty="0">
                <a:solidFill>
                  <a:srgbClr val="202122"/>
                </a:solidFill>
                <a:effectLst/>
                <a:latin typeface="Segoe UI" panose="020B0502040204020203" pitchFamily="34" charset="0"/>
                <a:ea typeface="Times New Roman" panose="02020603050405020304" pitchFamily="18" charset="0"/>
              </a:rPr>
              <a:t> ΕΕ. </a:t>
            </a:r>
            <a:r>
              <a:rPr lang="en-GB" sz="1800" dirty="0" err="1">
                <a:solidFill>
                  <a:srgbClr val="202122"/>
                </a:solidFill>
                <a:effectLst/>
                <a:latin typeface="Segoe UI" panose="020B0502040204020203" pitchFamily="34" charset="0"/>
                <a:ea typeface="Times New Roman" panose="02020603050405020304" pitchFamily="18" charset="0"/>
              </a:rPr>
              <a:t>Ο</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Trump</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κ</a:t>
            </a:r>
            <a:r>
              <a:rPr lang="en-GB" sz="1800" dirty="0">
                <a:solidFill>
                  <a:srgbClr val="202122"/>
                </a:solidFill>
                <a:effectLst/>
                <a:latin typeface="Segoe UI" panose="020B0502040204020203" pitchFamily="34" charset="0"/>
                <a:ea typeface="Times New Roman" panose="02020603050405020304" pitchFamily="18" charset="0"/>
              </a:rPr>
              <a:t>α</a:t>
            </a:r>
            <a:r>
              <a:rPr lang="en-GB" sz="1800" dirty="0" err="1">
                <a:solidFill>
                  <a:srgbClr val="202122"/>
                </a:solidFill>
                <a:effectLst/>
                <a:latin typeface="Segoe UI" panose="020B0502040204020203" pitchFamily="34" charset="0"/>
                <a:ea typeface="Times New Roman" panose="02020603050405020304" pitchFamily="18" charset="0"/>
              </a:rPr>
              <a:t>ι</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η</a:t>
            </a:r>
            <a:r>
              <a:rPr lang="en-GB" sz="1800" dirty="0">
                <a:solidFill>
                  <a:srgbClr val="202122"/>
                </a:solidFill>
                <a:effectLst/>
                <a:latin typeface="Segoe UI" panose="020B0502040204020203" pitchFamily="34" charset="0"/>
                <a:ea typeface="Times New Roman" panose="02020603050405020304" pitchFamily="18" charset="0"/>
              </a:rPr>
              <a:t> ΕΕ </a:t>
            </a:r>
            <a:r>
              <a:rPr lang="en-GB" sz="1800" dirty="0" err="1">
                <a:solidFill>
                  <a:srgbClr val="202122"/>
                </a:solidFill>
                <a:effectLst/>
                <a:latin typeface="Segoe UI" panose="020B0502040204020203" pitchFamily="34" charset="0"/>
                <a:ea typeface="Times New Roman" panose="02020603050405020304" pitchFamily="18" charset="0"/>
              </a:rPr>
              <a:t>κήρυξ</a:t>
            </a:r>
            <a:r>
              <a:rPr lang="en-GB" sz="1800" dirty="0">
                <a:solidFill>
                  <a:srgbClr val="202122"/>
                </a:solidFill>
                <a:effectLst/>
                <a:latin typeface="Segoe UI" panose="020B0502040204020203" pitchFamily="34" charset="0"/>
                <a:ea typeface="Times New Roman" panose="02020603050405020304" pitchFamily="18" charset="0"/>
              </a:rPr>
              <a:t>α</a:t>
            </a:r>
            <a:r>
              <a:rPr lang="en-GB" sz="1800" dirty="0" err="1">
                <a:solidFill>
                  <a:srgbClr val="202122"/>
                </a:solidFill>
                <a:effectLst/>
                <a:latin typeface="Segoe UI" panose="020B0502040204020203" pitchFamily="34" charset="0"/>
                <a:ea typeface="Times New Roman" panose="02020603050405020304" pitchFamily="18" charset="0"/>
              </a:rPr>
              <a:t>ν</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έν</a:t>
            </a:r>
            <a:r>
              <a:rPr lang="en-GB" sz="1800" dirty="0">
                <a:solidFill>
                  <a:srgbClr val="202122"/>
                </a:solidFill>
                <a:effectLst/>
                <a:latin typeface="Segoe UI" panose="020B0502040204020203" pitchFamily="34" charset="0"/>
                <a:ea typeface="Times New Roman" panose="02020603050405020304" pitchFamily="18" charset="0"/>
              </a:rPr>
              <a:t>α </a:t>
            </a:r>
            <a:r>
              <a:rPr lang="en-GB" sz="1800" dirty="0" err="1">
                <a:solidFill>
                  <a:srgbClr val="202122"/>
                </a:solidFill>
                <a:effectLst/>
                <a:latin typeface="Segoe UI" panose="020B0502040204020203" pitchFamily="34" charset="0"/>
                <a:ea typeface="Times New Roman" panose="02020603050405020304" pitchFamily="18" charset="0"/>
              </a:rPr>
              <a:t>είδος</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εκεχειρί</a:t>
            </a:r>
            <a:r>
              <a:rPr lang="en-GB" sz="1800" dirty="0">
                <a:solidFill>
                  <a:srgbClr val="202122"/>
                </a:solidFill>
                <a:effectLst/>
                <a:latin typeface="Segoe UI" panose="020B0502040204020203" pitchFamily="34" charset="0"/>
                <a:ea typeface="Times New Roman" panose="02020603050405020304" pitchFamily="18" charset="0"/>
              </a:rPr>
              <a:t>α</a:t>
            </a:r>
            <a:r>
              <a:rPr lang="en-GB" sz="1800" dirty="0" err="1">
                <a:solidFill>
                  <a:srgbClr val="202122"/>
                </a:solidFill>
                <a:effectLst/>
                <a:latin typeface="Segoe UI" panose="020B0502040204020203" pitchFamily="34" charset="0"/>
                <a:ea typeface="Times New Roman" panose="02020603050405020304" pitchFamily="18" charset="0"/>
              </a:rPr>
              <a:t>ς</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τον</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Ιούλιο</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του</a:t>
            </a:r>
            <a:r>
              <a:rPr lang="en-GB" sz="1800" dirty="0">
                <a:solidFill>
                  <a:srgbClr val="202122"/>
                </a:solidFill>
                <a:effectLst/>
                <a:latin typeface="Segoe UI" panose="020B0502040204020203" pitchFamily="34" charset="0"/>
                <a:ea typeface="Times New Roman" panose="02020603050405020304" pitchFamily="18" charset="0"/>
              </a:rPr>
              <a:t> 2018, </a:t>
            </a:r>
            <a:r>
              <a:rPr lang="en-GB" sz="1800" dirty="0" err="1">
                <a:solidFill>
                  <a:srgbClr val="202122"/>
                </a:solidFill>
                <a:effectLst/>
                <a:latin typeface="Segoe UI" panose="020B0502040204020203" pitchFamily="34" charset="0"/>
                <a:ea typeface="Times New Roman" panose="02020603050405020304" pitchFamily="18" charset="0"/>
              </a:rPr>
              <a:t>ε</a:t>
            </a:r>
            <a:r>
              <a:rPr lang="en-GB" sz="1800" dirty="0">
                <a:solidFill>
                  <a:srgbClr val="202122"/>
                </a:solidFill>
                <a:effectLst/>
                <a:latin typeface="Segoe UI" panose="020B0502040204020203" pitchFamily="34" charset="0"/>
                <a:ea typeface="Times New Roman" panose="02020603050405020304" pitchFamily="18" charset="0"/>
              </a:rPr>
              <a:t>πα</a:t>
            </a:r>
            <a:r>
              <a:rPr lang="en-GB" sz="1800" dirty="0" err="1">
                <a:solidFill>
                  <a:srgbClr val="202122"/>
                </a:solidFill>
                <a:effectLst/>
                <a:latin typeface="Segoe UI" panose="020B0502040204020203" pitchFamily="34" charset="0"/>
                <a:ea typeface="Times New Roman" panose="02020603050405020304" pitchFamily="18" charset="0"/>
              </a:rPr>
              <a:t>ν</a:t>
            </a:r>
            <a:r>
              <a:rPr lang="en-GB" sz="1800" dirty="0">
                <a:solidFill>
                  <a:srgbClr val="202122"/>
                </a:solidFill>
                <a:effectLst/>
                <a:latin typeface="Segoe UI" panose="020B0502040204020203" pitchFamily="34" charset="0"/>
                <a:ea typeface="Times New Roman" panose="02020603050405020304" pitchFamily="18" charset="0"/>
              </a:rPr>
              <a:t>α</a:t>
            </a:r>
            <a:r>
              <a:rPr lang="en-GB" sz="1800" dirty="0" err="1">
                <a:solidFill>
                  <a:srgbClr val="202122"/>
                </a:solidFill>
                <a:effectLst/>
                <a:latin typeface="Segoe UI" panose="020B0502040204020203" pitchFamily="34" charset="0"/>
                <a:ea typeface="Times New Roman" panose="02020603050405020304" pitchFamily="18" charset="0"/>
              </a:rPr>
              <a:t>λ</a:t>
            </a:r>
            <a:r>
              <a:rPr lang="en-GB" sz="1800" dirty="0">
                <a:solidFill>
                  <a:srgbClr val="202122"/>
                </a:solidFill>
                <a:effectLst/>
                <a:latin typeface="Segoe UI" panose="020B0502040204020203" pitchFamily="34" charset="0"/>
                <a:ea typeface="Times New Roman" panose="02020603050405020304" pitchFamily="18" charset="0"/>
              </a:rPr>
              <a:t>α</a:t>
            </a:r>
            <a:r>
              <a:rPr lang="en-GB" sz="1800" dirty="0" err="1">
                <a:solidFill>
                  <a:srgbClr val="202122"/>
                </a:solidFill>
                <a:effectLst/>
                <a:latin typeface="Segoe UI" panose="020B0502040204020203" pitchFamily="34" charset="0"/>
                <a:ea typeface="Times New Roman" panose="02020603050405020304" pitchFamily="18" charset="0"/>
              </a:rPr>
              <a:t>μ</a:t>
            </a:r>
            <a:r>
              <a:rPr lang="en-GB" sz="1800" dirty="0">
                <a:solidFill>
                  <a:srgbClr val="202122"/>
                </a:solidFill>
                <a:effectLst/>
                <a:latin typeface="Segoe UI" panose="020B0502040204020203" pitchFamily="34" charset="0"/>
                <a:ea typeface="Times New Roman" panose="02020603050405020304" pitchFamily="18" charset="0"/>
              </a:rPr>
              <a:t>β</a:t>
            </a:r>
            <a:r>
              <a:rPr lang="en-GB" sz="1800" dirty="0" err="1">
                <a:solidFill>
                  <a:srgbClr val="202122"/>
                </a:solidFill>
                <a:effectLst/>
                <a:latin typeface="Segoe UI" panose="020B0502040204020203" pitchFamily="34" charset="0"/>
                <a:ea typeface="Times New Roman" panose="02020603050405020304" pitchFamily="18" charset="0"/>
              </a:rPr>
              <a:t>άνοντ</a:t>
            </a:r>
            <a:r>
              <a:rPr lang="en-GB" sz="1800" dirty="0">
                <a:solidFill>
                  <a:srgbClr val="202122"/>
                </a:solidFill>
                <a:effectLst/>
                <a:latin typeface="Segoe UI" panose="020B0502040204020203" pitchFamily="34" charset="0"/>
                <a:ea typeface="Times New Roman" panose="02020603050405020304" pitchFamily="18" charset="0"/>
              </a:rPr>
              <a:t>α</a:t>
            </a:r>
            <a:r>
              <a:rPr lang="en-GB" sz="1800" dirty="0" err="1">
                <a:solidFill>
                  <a:srgbClr val="202122"/>
                </a:solidFill>
                <a:effectLst/>
                <a:latin typeface="Segoe UI" panose="020B0502040204020203" pitchFamily="34" charset="0"/>
                <a:ea typeface="Times New Roman" panose="02020603050405020304" pitchFamily="18" charset="0"/>
              </a:rPr>
              <a:t>ς</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συνομιλίες</a:t>
            </a:r>
            <a:r>
              <a:rPr lang="en-GB" sz="1800" dirty="0">
                <a:solidFill>
                  <a:srgbClr val="202122"/>
                </a:solidFill>
                <a:effectLst/>
                <a:latin typeface="Segoe UI" panose="020B0502040204020203" pitchFamily="34" charset="0"/>
                <a:ea typeface="Times New Roman" panose="02020603050405020304" pitchFamily="18" charset="0"/>
              </a:rPr>
              <a:t> π</a:t>
            </a:r>
            <a:r>
              <a:rPr lang="en-GB" sz="1800" dirty="0" err="1">
                <a:solidFill>
                  <a:srgbClr val="202122"/>
                </a:solidFill>
                <a:effectLst/>
                <a:latin typeface="Segoe UI" panose="020B0502040204020203" pitchFamily="34" charset="0"/>
                <a:ea typeface="Times New Roman" panose="02020603050405020304" pitchFamily="18" charset="0"/>
              </a:rPr>
              <a:t>ου</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έμοι</a:t>
            </a:r>
            <a:r>
              <a:rPr lang="en-GB" sz="1800" dirty="0">
                <a:solidFill>
                  <a:srgbClr val="202122"/>
                </a:solidFill>
                <a:effectLst/>
                <a:latin typeface="Segoe UI" panose="020B0502040204020203" pitchFamily="34" charset="0"/>
                <a:ea typeface="Times New Roman" panose="02020603050405020304" pitchFamily="18" charset="0"/>
              </a:rPr>
              <a:t>α</a:t>
            </a:r>
            <a:r>
              <a:rPr lang="en-GB" sz="1800" dirty="0" err="1">
                <a:solidFill>
                  <a:srgbClr val="202122"/>
                </a:solidFill>
                <a:effectLst/>
                <a:latin typeface="Segoe UI" panose="020B0502040204020203" pitchFamily="34" charset="0"/>
                <a:ea typeface="Times New Roman" panose="02020603050405020304" pitchFamily="18" charset="0"/>
              </a:rPr>
              <a:t>ζ</a:t>
            </a:r>
            <a:r>
              <a:rPr lang="en-GB" sz="1800" dirty="0">
                <a:solidFill>
                  <a:srgbClr val="202122"/>
                </a:solidFill>
                <a:effectLst/>
                <a:latin typeface="Segoe UI" panose="020B0502040204020203" pitchFamily="34" charset="0"/>
                <a:ea typeface="Times New Roman" panose="02020603050405020304" pitchFamily="18" charset="0"/>
              </a:rPr>
              <a:t>α</a:t>
            </a:r>
            <a:r>
              <a:rPr lang="en-GB" sz="1800" dirty="0" err="1">
                <a:solidFill>
                  <a:srgbClr val="202122"/>
                </a:solidFill>
                <a:effectLst/>
                <a:latin typeface="Segoe UI" panose="020B0502040204020203" pitchFamily="34" charset="0"/>
                <a:ea typeface="Times New Roman" panose="02020603050405020304" pitchFamily="18" charset="0"/>
              </a:rPr>
              <a:t>ν</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με</a:t>
            </a:r>
            <a:r>
              <a:rPr lang="en-GB" sz="1800" dirty="0">
                <a:solidFill>
                  <a:srgbClr val="202122"/>
                </a:solidFill>
                <a:effectLst/>
                <a:latin typeface="Segoe UI" panose="020B0502040204020203" pitchFamily="34" charset="0"/>
                <a:ea typeface="Times New Roman" panose="02020603050405020304" pitchFamily="18" charset="0"/>
              </a:rPr>
              <a:t> </a:t>
            </a:r>
            <a:r>
              <a:rPr lang="en-GB" sz="1800" dirty="0" err="1">
                <a:solidFill>
                  <a:srgbClr val="202122"/>
                </a:solidFill>
                <a:effectLst/>
                <a:latin typeface="Segoe UI" panose="020B0502040204020203" pitchFamily="34" charset="0"/>
                <a:ea typeface="Times New Roman" panose="02020603050405020304" pitchFamily="18" charset="0"/>
              </a:rPr>
              <a:t>την</a:t>
            </a:r>
            <a:r>
              <a:rPr lang="en-GB" sz="1800" dirty="0">
                <a:solidFill>
                  <a:srgbClr val="202122"/>
                </a:solidFill>
                <a:effectLst/>
                <a:latin typeface="Segoe UI" panose="020B0502040204020203" pitchFamily="34" charset="0"/>
                <a:ea typeface="Times New Roman" panose="02020603050405020304" pitchFamily="18" charset="0"/>
              </a:rPr>
              <a:t> TTIP. </a:t>
            </a:r>
            <a:endParaRPr lang="el-GR" dirty="0"/>
          </a:p>
        </p:txBody>
      </p:sp>
    </p:spTree>
    <p:extLst>
      <p:ext uri="{BB962C8B-B14F-4D97-AF65-F5344CB8AC3E}">
        <p14:creationId xmlns:p14="http://schemas.microsoft.com/office/powerpoint/2010/main" val="691314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F492F2-A727-C9CF-5887-9A4CDAE9BC1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89F349D-745C-F103-6858-75E9C1AD96D5}"/>
              </a:ext>
            </a:extLst>
          </p:cNvPr>
          <p:cNvSpPr>
            <a:spLocks noGrp="1"/>
          </p:cNvSpPr>
          <p:nvPr>
            <p:ph idx="1"/>
          </p:nvPr>
        </p:nvSpPr>
        <p:spPr/>
        <p:txBody>
          <a:bodyPr/>
          <a:lstStyle/>
          <a:p>
            <a:r>
              <a:rPr lang="el-GR" sz="1800" b="1" i="1" kern="0" dirty="0">
                <a:solidFill>
                  <a:srgbClr val="202122"/>
                </a:solidFill>
                <a:effectLst/>
                <a:latin typeface="Segoe UI" panose="020B0502040204020203" pitchFamily="34" charset="0"/>
                <a:ea typeface="Times New Roman" panose="02020603050405020304" pitchFamily="18" charset="0"/>
              </a:rPr>
              <a:t>Στις 15 Απριλίου 2019, οι διαπραγματεύσεις κηρύχθηκαν «απαρχαιωμένες και άσχετες πλέον» από την Ευρωπαϊκή Επιτροπή.  </a:t>
            </a:r>
            <a:endParaRPr lang="el-GR" sz="1800" b="1" i="1" kern="0" dirty="0">
              <a:effectLst/>
              <a:latin typeface="Times New Roman" panose="02020603050405020304" pitchFamily="18" charset="0"/>
              <a:ea typeface="Times New Roman" panose="02020603050405020304" pitchFamily="18" charset="0"/>
            </a:endParaRPr>
          </a:p>
          <a:p>
            <a:pPr fontAlgn="base"/>
            <a:r>
              <a:rPr lang="el-GR" sz="1800" dirty="0">
                <a:solidFill>
                  <a:srgbClr val="202122"/>
                </a:solidFill>
                <a:effectLst/>
                <a:latin typeface="Segoe UI" panose="020B0502040204020203" pitchFamily="34" charset="0"/>
                <a:ea typeface="Times New Roman" panose="02020603050405020304" pitchFamily="18" charset="0"/>
              </a:rPr>
              <a:t>Οι εκθέσεις σχετικά με τις προηγούμενες διαπραγματεύσεις και το περιεχόμενο των διαπραγματευόμενων προτάσεων TTIP είναι </a:t>
            </a:r>
            <a:r>
              <a:rPr lang="el-GR" sz="1800" dirty="0">
                <a:solidFill>
                  <a:srgbClr val="FF0000"/>
                </a:solidFill>
                <a:effectLst/>
                <a:latin typeface="inherit"/>
                <a:ea typeface="Times New Roman" panose="02020603050405020304" pitchFamily="18" charset="0"/>
                <a:cs typeface="Segoe UI" panose="020B0502040204020203" pitchFamily="34" charset="0"/>
              </a:rPr>
              <a:t>διαβαθμισμένες</a:t>
            </a:r>
            <a:r>
              <a:rPr lang="el-GR" sz="1800" dirty="0">
                <a:solidFill>
                  <a:srgbClr val="FF0000"/>
                </a:solidFill>
                <a:effectLst/>
                <a:latin typeface="Segoe UI" panose="020B0502040204020203" pitchFamily="34" charset="0"/>
                <a:ea typeface="Times New Roman" panose="02020603050405020304" pitchFamily="18" charset="0"/>
              </a:rPr>
              <a:t> από το κοινό</a:t>
            </a:r>
            <a:r>
              <a:rPr lang="el-GR" sz="1800" dirty="0">
                <a:solidFill>
                  <a:srgbClr val="202122"/>
                </a:solidFill>
                <a:effectLst/>
                <a:latin typeface="Segoe UI" panose="020B0502040204020203" pitchFamily="34" charset="0"/>
                <a:ea typeface="Times New Roman" panose="02020603050405020304" pitchFamily="18" charset="0"/>
              </a:rPr>
              <a:t> και μπορούν να έχουν πρόσβαση μόνο από </a:t>
            </a:r>
            <a:r>
              <a:rPr lang="el-GR" sz="1800" dirty="0">
                <a:solidFill>
                  <a:srgbClr val="FF0000"/>
                </a:solidFill>
                <a:effectLst/>
                <a:latin typeface="Segoe UI" panose="020B0502040204020203" pitchFamily="34" charset="0"/>
                <a:ea typeface="Times New Roman" panose="02020603050405020304" pitchFamily="18" charset="0"/>
              </a:rPr>
              <a:t>εξουσιοδοτημένα άτομα</a:t>
            </a:r>
            <a:r>
              <a:rPr lang="el-GR" sz="1800" dirty="0">
                <a:solidFill>
                  <a:srgbClr val="202122"/>
                </a:solidFill>
                <a:effectLst/>
                <a:latin typeface="Segoe UI" panose="020B0502040204020203" pitchFamily="34" charset="0"/>
                <a:ea typeface="Times New Roman" panose="02020603050405020304" pitchFamily="18" charset="0"/>
              </a:rPr>
              <a:t>.  Πολλαπλές διαρροές προτεινόμενων περιεχομένων TTIP στο κοινό προκάλεσαν διαμάχη.  </a:t>
            </a:r>
            <a:endParaRPr lang="el-GR" sz="1800" dirty="0">
              <a:effectLst/>
              <a:latin typeface="Times New Roman" panose="02020603050405020304" pitchFamily="18" charset="0"/>
              <a:ea typeface="Times New Roman" panose="02020603050405020304" pitchFamily="18" charset="0"/>
            </a:endParaRPr>
          </a:p>
          <a:p>
            <a:r>
              <a:rPr lang="el-GR" sz="1800" dirty="0">
                <a:effectLst/>
                <a:latin typeface="Times New Roman" panose="02020603050405020304" pitchFamily="18" charset="0"/>
                <a:ea typeface="Times New Roman" panose="02020603050405020304" pitchFamily="18" charset="0"/>
              </a:rPr>
              <a:t> </a:t>
            </a:r>
          </a:p>
          <a:p>
            <a:endParaRPr lang="el-GR" dirty="0"/>
          </a:p>
        </p:txBody>
      </p:sp>
    </p:spTree>
    <p:extLst>
      <p:ext uri="{BB962C8B-B14F-4D97-AF65-F5344CB8AC3E}">
        <p14:creationId xmlns:p14="http://schemas.microsoft.com/office/powerpoint/2010/main" val="921276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63122D-8DA7-2654-C0B1-2515A21F988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6EDEF79-A072-E4E6-ADE9-E8ECB5C7FFD8}"/>
              </a:ext>
            </a:extLst>
          </p:cNvPr>
          <p:cNvSpPr>
            <a:spLocks noGrp="1"/>
          </p:cNvSpPr>
          <p:nvPr>
            <p:ph idx="1"/>
          </p:nvPr>
        </p:nvSpPr>
        <p:spPr/>
        <p:txBody>
          <a:bodyPr/>
          <a:lstStyle/>
          <a:p>
            <a:r>
              <a:rPr lang="el-GR" sz="1800" dirty="0">
                <a:effectLst/>
                <a:latin typeface="Times New Roman" panose="02020603050405020304" pitchFamily="18" charset="0"/>
                <a:ea typeface="Times New Roman" panose="02020603050405020304" pitchFamily="18" charset="0"/>
              </a:rPr>
              <a:t>Παρατηρούμε ότι καμία σοβαρή πρόσβαση σύγκλισης των οικονομιών Ε.Ε. και ΗΠΑ δεν έγινε μέχρι σήμερα και αυτό είναι εντελώς παράξενο για αυτές τις δύο υπερδυνάμεις του πλανήτη μας. Μήπως όντως έγιναν κάποιες συμφωνίες κάτω από το τραπέζι και δεν φανερώνονται, μέχρι να ολοκληρωθούν όλες αυτές οι διεργασίες, που θα φέρουν μεγάλες συγκλίσεις και που θα επιφέρουν μεγάλες οικονομικές αλλαγές στο παγκόσμιο χάρτη.</a:t>
            </a:r>
          </a:p>
          <a:p>
            <a:r>
              <a:rPr lang="el-GR" sz="1800" dirty="0">
                <a:effectLst/>
                <a:latin typeface="Times New Roman" panose="02020603050405020304" pitchFamily="18" charset="0"/>
                <a:ea typeface="Times New Roman" panose="02020603050405020304" pitchFamily="18" charset="0"/>
              </a:rPr>
              <a:t>Εδώ λοιπόν θα διακινδυνεύσω να κάνω κάποιες εικασίες, για το τι έχει συμβεί και που δεν έχουν ακόμη ανακοινωθεί, προβάλλοντας φυσικά κάποια στοιχεία που έχουμε στην διάθεση μας. </a:t>
            </a:r>
          </a:p>
          <a:p>
            <a:endParaRPr lang="el-GR" dirty="0"/>
          </a:p>
        </p:txBody>
      </p:sp>
    </p:spTree>
    <p:extLst>
      <p:ext uri="{BB962C8B-B14F-4D97-AF65-F5344CB8AC3E}">
        <p14:creationId xmlns:p14="http://schemas.microsoft.com/office/powerpoint/2010/main" val="3846373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FB7DE4-88C7-1142-24C2-D2B3AF4F288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6D3A776-CFFC-4D2B-8DAF-D4F2909F5EE9}"/>
              </a:ext>
            </a:extLst>
          </p:cNvPr>
          <p:cNvSpPr>
            <a:spLocks noGrp="1"/>
          </p:cNvSpPr>
          <p:nvPr>
            <p:ph idx="1"/>
          </p:nvPr>
        </p:nvSpPr>
        <p:spPr/>
        <p:txBody>
          <a:bodyPr/>
          <a:lstStyle/>
          <a:p>
            <a:r>
              <a:rPr lang="el-GR" sz="1800" dirty="0">
                <a:effectLst/>
                <a:latin typeface="Times New Roman" panose="02020603050405020304" pitchFamily="18" charset="0"/>
                <a:ea typeface="Times New Roman" panose="02020603050405020304" pitchFamily="18" charset="0"/>
              </a:rPr>
              <a:t>Η σύγκλιση των δύο νομισμάτων τα τελευταία χρόνια. </a:t>
            </a:r>
          </a:p>
          <a:p>
            <a:r>
              <a:rPr lang="el-GR" sz="1800" dirty="0">
                <a:effectLst/>
                <a:latin typeface="Times New Roman" panose="02020603050405020304" pitchFamily="18" charset="0"/>
                <a:ea typeface="Times New Roman" panose="02020603050405020304" pitchFamily="18" charset="0"/>
              </a:rPr>
              <a:t>Αν παρατηρήσουμε προσεκτικά το διάγραμμα συναλλαγματικής ισοτιμίας δολαρίου ευρώ θα δούμε ότι τα τελευταία χρόνια   το 1 δολάριο συγκλίνει προς το 1 ευρώ. Δηλαδή ενώ είχε τον Ιούνιο του  2013 1 ευρώ = 1,40 δολάριο στις 31 Αυγούστου 2022 έφθασε 1ευρω = 1 δολάριο και βλέπουμε ότι συνεχώς η διακύμανση τους, κυμαίνεται γύρω από αυτή την ισοτιμία. Επίσης παρατηρούμε ότι αυτές τις ημέρες που υπάρχει μεγάλο πρόβλημα στον πληθωρισμό και στις δύο μεριές του Ατλαντικού και η </a:t>
            </a:r>
            <a:r>
              <a:rPr lang="en-US" sz="1800" dirty="0">
                <a:effectLst/>
                <a:latin typeface="Times New Roman" panose="02020603050405020304" pitchFamily="18" charset="0"/>
                <a:ea typeface="Times New Roman" panose="02020603050405020304" pitchFamily="18" charset="0"/>
              </a:rPr>
              <a:t>FED</a:t>
            </a:r>
            <a:r>
              <a:rPr lang="el-GR" sz="1800" dirty="0">
                <a:effectLst/>
                <a:latin typeface="Times New Roman" panose="02020603050405020304" pitchFamily="18" charset="0"/>
                <a:ea typeface="Times New Roman" panose="02020603050405020304" pitchFamily="18" charset="0"/>
              </a:rPr>
              <a:t> και ΕΚΤ, συμβαδίζουν με την αύξηση των επιτοκίων των νομισμάτων τους,  με αποτέλεσμα να μην απομακρύνεται η αναλογία των δύο νομισμάτων από την υπάρχουσα  σχέση 1:1 . </a:t>
            </a:r>
          </a:p>
          <a:p>
            <a:endParaRPr lang="el-GR" dirty="0"/>
          </a:p>
        </p:txBody>
      </p:sp>
    </p:spTree>
    <p:extLst>
      <p:ext uri="{BB962C8B-B14F-4D97-AF65-F5344CB8AC3E}">
        <p14:creationId xmlns:p14="http://schemas.microsoft.com/office/powerpoint/2010/main" val="266518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Θέση περιεχομένου 3" descr="Εικόνα που περιέχει γράφημα, στιγμιότυπο οθόνης, γραμμή&#10;&#10;Περιγραφή που δημιουργήθηκε αυτόματα">
            <a:extLst>
              <a:ext uri="{FF2B5EF4-FFF2-40B4-BE49-F238E27FC236}">
                <a16:creationId xmlns:a16="http://schemas.microsoft.com/office/drawing/2014/main" id="{BDE98410-73DE-80DB-51AF-DE1CD5CC58B8}"/>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4444" r="1" b="1"/>
          <a:stretch/>
        </p:blipFill>
        <p:spPr>
          <a:xfrm>
            <a:off x="20" y="10"/>
            <a:ext cx="12191980" cy="6857990"/>
          </a:xfrm>
          <a:prstGeom prst="rect">
            <a:avLst/>
          </a:prstGeom>
        </p:spPr>
      </p:pic>
    </p:spTree>
    <p:extLst>
      <p:ext uri="{BB962C8B-B14F-4D97-AF65-F5344CB8AC3E}">
        <p14:creationId xmlns:p14="http://schemas.microsoft.com/office/powerpoint/2010/main" val="544637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160FAD-3F5F-B8FC-AEDC-6C6D5FDE600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67C7238-48A9-CD67-A6D8-FA1DE766E1FE}"/>
              </a:ext>
            </a:extLst>
          </p:cNvPr>
          <p:cNvSpPr>
            <a:spLocks noGrp="1"/>
          </p:cNvSpPr>
          <p:nvPr>
            <p:ph idx="1"/>
          </p:nvPr>
        </p:nvSpPr>
        <p:spPr/>
        <p:txBody>
          <a:bodyPr/>
          <a:lstStyle/>
          <a:p>
            <a:r>
              <a:rPr lang="el-GR" sz="1800" dirty="0">
                <a:effectLst/>
                <a:latin typeface="Times New Roman" panose="02020603050405020304" pitchFamily="18" charset="0"/>
                <a:ea typeface="Times New Roman" panose="02020603050405020304" pitchFamily="18" charset="0"/>
              </a:rPr>
              <a:t>Υπολογίζω λοιπόν ότι σύντομα θα υπάρξει μια ιστορική ημερομηνία όπου η </a:t>
            </a:r>
            <a:r>
              <a:rPr lang="en-US" sz="1800" dirty="0">
                <a:effectLst/>
                <a:latin typeface="Times New Roman" panose="02020603050405020304" pitchFamily="18" charset="0"/>
                <a:ea typeface="Times New Roman" panose="02020603050405020304" pitchFamily="18" charset="0"/>
              </a:rPr>
              <a:t>FED</a:t>
            </a:r>
            <a:r>
              <a:rPr lang="el-GR" sz="1800" dirty="0">
                <a:effectLst/>
                <a:latin typeface="Times New Roman" panose="02020603050405020304" pitchFamily="18" charset="0"/>
                <a:ea typeface="Times New Roman" panose="02020603050405020304" pitchFamily="18" charset="0"/>
              </a:rPr>
              <a:t> και η ΕΚΤ θα επισημοποιήσουν την απόφαση τους, όπου το </a:t>
            </a:r>
            <a:r>
              <a:rPr lang="el-GR" sz="1800" dirty="0">
                <a:solidFill>
                  <a:srgbClr val="FF0000"/>
                </a:solidFill>
                <a:effectLst/>
                <a:latin typeface="Times New Roman" panose="02020603050405020304" pitchFamily="18" charset="0"/>
                <a:ea typeface="Times New Roman" panose="02020603050405020304" pitchFamily="18" charset="0"/>
              </a:rPr>
              <a:t>1 δολάριο θα είναι ίσο με το 1 ευρώ !</a:t>
            </a:r>
            <a:r>
              <a:rPr lang="el-GR" sz="1800" dirty="0">
                <a:effectLst/>
                <a:latin typeface="Times New Roman" panose="02020603050405020304" pitchFamily="18" charset="0"/>
                <a:ea typeface="Times New Roman" panose="02020603050405020304" pitchFamily="18" charset="0"/>
              </a:rPr>
              <a:t> Αυτή η ημερομηνία θα είναι αυτή, που θα δώσει το πιο ισχυρό νόμισμα στον πλανήτη και αυτό θα έχει άμεσες δυσμενείς συνέπειες στα υπόλοιπα νομίσματα. </a:t>
            </a:r>
          </a:p>
          <a:p>
            <a:endParaRPr lang="el-GR" dirty="0"/>
          </a:p>
        </p:txBody>
      </p:sp>
    </p:spTree>
    <p:extLst>
      <p:ext uri="{BB962C8B-B14F-4D97-AF65-F5344CB8AC3E}">
        <p14:creationId xmlns:p14="http://schemas.microsoft.com/office/powerpoint/2010/main" val="3578678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7F7C1C-46A9-C641-CB81-85D685D3437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830B061-3C4D-FE2D-97E1-42C8996F93D0}"/>
              </a:ext>
            </a:extLst>
          </p:cNvPr>
          <p:cNvSpPr>
            <a:spLocks noGrp="1"/>
          </p:cNvSpPr>
          <p:nvPr>
            <p:ph idx="1"/>
          </p:nvPr>
        </p:nvSpPr>
        <p:spPr/>
        <p:txBody>
          <a:bodyPr>
            <a:normAutofit fontScale="92500" lnSpcReduction="10000"/>
          </a:bodyPr>
          <a:lstStyle/>
          <a:p>
            <a:r>
              <a:rPr lang="el-GR" sz="1800" dirty="0">
                <a:effectLst/>
                <a:latin typeface="Times New Roman" panose="02020603050405020304" pitchFamily="18" charset="0"/>
                <a:ea typeface="Times New Roman" panose="02020603050405020304" pitchFamily="18" charset="0"/>
              </a:rPr>
              <a:t>2</a:t>
            </a:r>
            <a:r>
              <a:rPr lang="el-GR" sz="1800" baseline="3000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 ΣΤΟΙΧΕΙΟ : </a:t>
            </a:r>
          </a:p>
          <a:p>
            <a:r>
              <a:rPr lang="el-GR" sz="1800" dirty="0">
                <a:effectLst/>
                <a:latin typeface="Times New Roman" panose="02020603050405020304" pitchFamily="18" charset="0"/>
                <a:ea typeface="Times New Roman" panose="02020603050405020304" pitchFamily="18" charset="0"/>
              </a:rPr>
              <a:t>Όπως είδαμε στον πρόλογο οι ΗΠΑ και η Ε.Ε. αποτελούν την μεγαλύτερη αγορά του πλανήτη. Η ανάπτυξη που έχουν, είναι σε τέτοιο βαθμό, ώστε να έχουν πολύ μεγάλη ευημερία οι λαοί τους  και έτσι να αναπτύσσετε μια μεγάλη αγορά καταναλωτικών αγαθών. Δεν είναι τυχαίο ότι  οι περισσότερες χώρες της Ευρώπης και οι ΗΠΑ βρίσκονται στην κορυφή στον πίνακα ευημερίας </a:t>
            </a:r>
            <a:r>
              <a:rPr lang="en-US" sz="1800" dirty="0">
                <a:effectLst/>
                <a:latin typeface="Times New Roman" panose="02020603050405020304" pitchFamily="18" charset="0"/>
                <a:ea typeface="Times New Roman" panose="02020603050405020304" pitchFamily="18" charset="0"/>
              </a:rPr>
              <a:t>SEDA</a:t>
            </a:r>
            <a:r>
              <a:rPr lang="el-GR" sz="1800" dirty="0">
                <a:effectLst/>
                <a:latin typeface="Times New Roman" panose="02020603050405020304" pitchFamily="18" charset="0"/>
                <a:ea typeface="Times New Roman" panose="02020603050405020304" pitchFamily="18" charset="0"/>
              </a:rPr>
              <a:t>. Έτσι λοιπόν ανέπτυξαν μια αξιοθαύμαστη τεχνολογική και βιομηχανική πρόοδο και χρησιμοποιούσαν τις χώρες της Ανατολικής Ασίας για αγροτικά αγαθά και  μεταποιητικά προϊόντα . Οι χώρες αυτές ενώ έχουν πολύ μεγάλη μεγέθυνση λόγω των θρησκευτικών, πολιτιστικών και πολιτικών πεποιθήσεων δεν κατάφεραν να έχουν την ανάλογη ανάπτυξη που είχαν οι ΗΠΑ και Ε.Ε. </a:t>
            </a:r>
            <a:endParaRPr lang="en-US" sz="1800" dirty="0">
              <a:effectLst/>
              <a:latin typeface="Times New Roman" panose="02020603050405020304" pitchFamily="18" charset="0"/>
              <a:ea typeface="Times New Roman" panose="02020603050405020304" pitchFamily="18" charset="0"/>
            </a:endParaRPr>
          </a:p>
          <a:p>
            <a:r>
              <a:rPr lang="el-GR" sz="1800" dirty="0">
                <a:effectLst/>
                <a:latin typeface="Times New Roman" panose="02020603050405020304" pitchFamily="18" charset="0"/>
                <a:ea typeface="Times New Roman" panose="02020603050405020304" pitchFamily="18" charset="0"/>
              </a:rPr>
              <a:t>Με την εμφάνιση της ρομποτικής και τεχνητής νοημοσύνης, οι δύο αυτοί συνασπισμοί δεν χρειάζονται πλέον τον μεταποιητικό τους τομέα.</a:t>
            </a:r>
          </a:p>
          <a:p>
            <a:endParaRPr lang="el-GR" dirty="0"/>
          </a:p>
        </p:txBody>
      </p:sp>
    </p:spTree>
    <p:extLst>
      <p:ext uri="{BB962C8B-B14F-4D97-AF65-F5344CB8AC3E}">
        <p14:creationId xmlns:p14="http://schemas.microsoft.com/office/powerpoint/2010/main" val="1928369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9C26FF-0F29-E408-98CD-88DA96510EB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9E986EE-3A48-FED6-6F77-D36A33C11266}"/>
              </a:ext>
            </a:extLst>
          </p:cNvPr>
          <p:cNvSpPr>
            <a:spLocks noGrp="1"/>
          </p:cNvSpPr>
          <p:nvPr>
            <p:ph idx="1"/>
          </p:nvPr>
        </p:nvSpPr>
        <p:spPr/>
        <p:txBody>
          <a:bodyPr/>
          <a:lstStyle/>
          <a:p>
            <a:r>
              <a:rPr lang="el-GR" sz="1800" dirty="0">
                <a:effectLst/>
                <a:latin typeface="Times New Roman" panose="02020603050405020304" pitchFamily="18" charset="0"/>
                <a:ea typeface="Times New Roman" panose="02020603050405020304" pitchFamily="18" charset="0"/>
              </a:rPr>
              <a:t>3</a:t>
            </a:r>
            <a:r>
              <a:rPr lang="el-GR" sz="1800" baseline="3000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 ΣΤΟΙΧΕΙΟ :</a:t>
            </a:r>
          </a:p>
          <a:p>
            <a:r>
              <a:rPr lang="el-GR" sz="1800" dirty="0">
                <a:effectLst/>
                <a:latin typeface="Times New Roman" panose="02020603050405020304" pitchFamily="18" charset="0"/>
                <a:ea typeface="Times New Roman" panose="02020603050405020304" pitchFamily="18" charset="0"/>
              </a:rPr>
              <a:t>Ο πόλεμος Ρωσίας και Ουκρανίας. </a:t>
            </a:r>
          </a:p>
          <a:p>
            <a:r>
              <a:rPr lang="el-GR" sz="1800" dirty="0">
                <a:effectLst/>
                <a:latin typeface="Times New Roman" panose="02020603050405020304" pitchFamily="18" charset="0"/>
                <a:ea typeface="Times New Roman" panose="02020603050405020304" pitchFamily="18" charset="0"/>
              </a:rPr>
              <a:t>Είναι ένας πόλεμος γιατί Ευρώπη και ΗΠΑ θέλουν να ενσωματώσουν μέσα στην Ε.Ε. την Ουκρανία για να βάλουν στη φαρέτρα τους το υπέδαφος της και τα σιτηρά τους. Εκεί αντιδρά η Ρωσία και φυσικά βλέπουμε τους Κινέζους που χάνεται το έδαφος από τα πόδια τους να συμμαχούν άτυπα με την Ρωσία . </a:t>
            </a:r>
          </a:p>
          <a:p>
            <a:r>
              <a:rPr lang="el-GR" sz="1800" dirty="0">
                <a:effectLst/>
                <a:latin typeface="Times New Roman" panose="02020603050405020304" pitchFamily="18" charset="0"/>
                <a:ea typeface="Times New Roman" panose="02020603050405020304" pitchFamily="18" charset="0"/>
              </a:rPr>
              <a:t>Αυτά τα 3 στοιχεία νομίζω έχουν συζητηθεί μεταξύ ΗΠΑ και Ε.Ε. και είναι τα κύρια στοιχεία που προσπαθούν να συγκλίνουν την πολιτική τους, αλλά και τις οικονομίες τους. </a:t>
            </a:r>
          </a:p>
          <a:p>
            <a:endParaRPr lang="el-GR" dirty="0"/>
          </a:p>
        </p:txBody>
      </p:sp>
    </p:spTree>
    <p:extLst>
      <p:ext uri="{BB962C8B-B14F-4D97-AF65-F5344CB8AC3E}">
        <p14:creationId xmlns:p14="http://schemas.microsoft.com/office/powerpoint/2010/main" val="1575995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84449D-A38A-3144-61EC-A660C91F8B0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8334BBAE-6F49-B5D3-B376-CD253B7AAC1D}"/>
              </a:ext>
            </a:extLst>
          </p:cNvPr>
          <p:cNvSpPr>
            <a:spLocks noGrp="1"/>
          </p:cNvSpPr>
          <p:nvPr>
            <p:ph idx="1"/>
          </p:nvPr>
        </p:nvSpPr>
        <p:spPr/>
        <p:txBody>
          <a:bodyPr/>
          <a:lstStyle/>
          <a:p>
            <a:r>
              <a:rPr lang="el-GR" sz="1800" dirty="0">
                <a:effectLst/>
                <a:latin typeface="Times New Roman" panose="02020603050405020304" pitchFamily="18" charset="0"/>
                <a:ea typeface="Times New Roman" panose="02020603050405020304" pitchFamily="18" charset="0"/>
              </a:rPr>
              <a:t>ΕΠΙΛΟΓΟΣ</a:t>
            </a:r>
          </a:p>
          <a:p>
            <a:r>
              <a:rPr lang="el-GR" sz="1800" dirty="0">
                <a:effectLst/>
                <a:latin typeface="Times New Roman" panose="02020603050405020304" pitchFamily="18" charset="0"/>
                <a:ea typeface="Times New Roman" panose="02020603050405020304" pitchFamily="18" charset="0"/>
              </a:rPr>
              <a:t>Όσο και να κοιτάξουμε στο διαδίκτυο και στον έντυπο τύπο δεν βρίσκεις επίσημες απόψεις για την σύγκλιση των οικονομιών ΗΠΑ και Ε.Ε. </a:t>
            </a:r>
          </a:p>
          <a:p>
            <a:r>
              <a:rPr lang="el-GR" sz="1800" dirty="0">
                <a:effectLst/>
                <a:latin typeface="Times New Roman" panose="02020603050405020304" pitchFamily="18" charset="0"/>
                <a:ea typeface="Times New Roman" panose="02020603050405020304" pitchFamily="18" charset="0"/>
              </a:rPr>
              <a:t>Αυτό δεν σημαίνει ότι δεν γίνονται τέτοιες επαφές μεταξύ τους. Απλώς αυτές οι επαφές γίνονται με υπόγειες μυστικές  διπλωματικές συνομιλίες και εμείς με τα υπάρχοντα στοιχεία προσπαθούμε να τις αποκωδικοποιήσουμε, με τον φόβο πάντα ότι σε κάποια σημεία θα πέσουμε έξω. Ο χρόνος είναι αυτός που ή θα μας δικαιώσει ή θα μας διαψεύσει .</a:t>
            </a:r>
          </a:p>
          <a:p>
            <a:r>
              <a:rPr lang="el-GR" sz="1800" dirty="0">
                <a:effectLst/>
                <a:latin typeface="Times New Roman" panose="02020603050405020304" pitchFamily="18" charset="0"/>
                <a:ea typeface="Times New Roman" panose="02020603050405020304" pitchFamily="18" charset="0"/>
              </a:rPr>
              <a:t> </a:t>
            </a:r>
            <a:endParaRPr lang="el-GR" dirty="0"/>
          </a:p>
        </p:txBody>
      </p:sp>
    </p:spTree>
    <p:extLst>
      <p:ext uri="{BB962C8B-B14F-4D97-AF65-F5344CB8AC3E}">
        <p14:creationId xmlns:p14="http://schemas.microsoft.com/office/powerpoint/2010/main" val="313034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986570-DA01-9978-297D-95FFCA4FF10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455E872-E91D-B8ED-782B-A6EA1F134FFE}"/>
              </a:ext>
            </a:extLst>
          </p:cNvPr>
          <p:cNvSpPr>
            <a:spLocks noGrp="1"/>
          </p:cNvSpPr>
          <p:nvPr>
            <p:ph idx="1"/>
          </p:nvPr>
        </p:nvSpPr>
        <p:spPr/>
        <p:txBody>
          <a:bodyPr/>
          <a:lstStyle/>
          <a:p>
            <a:r>
              <a:rPr lang="en-GB" sz="4400" dirty="0">
                <a:solidFill>
                  <a:srgbClr val="FF0000"/>
                </a:solidFill>
                <a:effectLst/>
                <a:latin typeface="Times New Roman" panose="02020603050405020304" pitchFamily="18" charset="0"/>
                <a:ea typeface="Times New Roman" panose="02020603050405020304" pitchFamily="18" charset="0"/>
              </a:rPr>
              <a:t>              ΤΕΛΟΣ </a:t>
            </a:r>
            <a:endParaRPr lang="el-GR" sz="4400" dirty="0">
              <a:solidFill>
                <a:srgbClr val="FF0000"/>
              </a:solidFill>
              <a:effectLst/>
              <a:latin typeface="Times New Roman" panose="02020603050405020304" pitchFamily="18" charset="0"/>
              <a:ea typeface="Times New Roman" panose="02020603050405020304" pitchFamily="18" charset="0"/>
            </a:endParaRPr>
          </a:p>
          <a:p>
            <a:r>
              <a:rPr lang="en-GB" sz="180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endParaRPr lang="el-GR" dirty="0">
              <a:solidFill>
                <a:srgbClr val="FF0000"/>
              </a:solidFill>
            </a:endParaRPr>
          </a:p>
        </p:txBody>
      </p:sp>
    </p:spTree>
    <p:extLst>
      <p:ext uri="{BB962C8B-B14F-4D97-AF65-F5344CB8AC3E}">
        <p14:creationId xmlns:p14="http://schemas.microsoft.com/office/powerpoint/2010/main" val="1931798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68AC0C-8B27-C24A-4F19-0C91E4F9899E}"/>
              </a:ext>
            </a:extLst>
          </p:cNvPr>
          <p:cNvSpPr>
            <a:spLocks noGrp="1"/>
          </p:cNvSpPr>
          <p:nvPr>
            <p:ph type="title"/>
          </p:nvPr>
        </p:nvSpPr>
        <p:spPr>
          <a:xfrm>
            <a:off x="7874928" y="1124998"/>
            <a:ext cx="3456122" cy="4589717"/>
          </a:xfrm>
        </p:spPr>
        <p:txBody>
          <a:bodyPr>
            <a:normAutofit/>
          </a:bodyPr>
          <a:lstStyle/>
          <a:p>
            <a:pPr algn="l"/>
            <a:r>
              <a:rPr lang="el-GR" sz="4800" dirty="0">
                <a:effectLst/>
                <a:latin typeface="Open Sans" panose="020B0606030504020204" pitchFamily="34" charset="0"/>
                <a:ea typeface="Times New Roman" panose="02020603050405020304" pitchFamily="18" charset="0"/>
              </a:rPr>
              <a:t>Σύγκλιση της ΕΕ με τις ΗΠΑ</a:t>
            </a:r>
            <a:br>
              <a:rPr lang="el-GR" sz="4800" dirty="0">
                <a:effectLst/>
                <a:latin typeface="Times New Roman" panose="02020603050405020304" pitchFamily="18" charset="0"/>
                <a:ea typeface="Times New Roman" panose="02020603050405020304" pitchFamily="18" charset="0"/>
              </a:rPr>
            </a:br>
            <a:endParaRPr lang="el-GR" sz="4800" dirty="0"/>
          </a:p>
        </p:txBody>
      </p:sp>
      <p:sp>
        <p:nvSpPr>
          <p:cNvPr id="3" name="Θέση περιεχομένου 2">
            <a:extLst>
              <a:ext uri="{FF2B5EF4-FFF2-40B4-BE49-F238E27FC236}">
                <a16:creationId xmlns:a16="http://schemas.microsoft.com/office/drawing/2014/main" id="{95F4729B-5A56-61E8-47B9-265D8A80806F}"/>
              </a:ext>
            </a:extLst>
          </p:cNvPr>
          <p:cNvSpPr>
            <a:spLocks noGrp="1"/>
          </p:cNvSpPr>
          <p:nvPr>
            <p:ph idx="1"/>
          </p:nvPr>
        </p:nvSpPr>
        <p:spPr>
          <a:xfrm>
            <a:off x="798577" y="794042"/>
            <a:ext cx="5427137" cy="5248622"/>
          </a:xfrm>
        </p:spPr>
        <p:txBody>
          <a:bodyPr>
            <a:normAutofit/>
          </a:bodyPr>
          <a:lstStyle/>
          <a:p>
            <a:r>
              <a:rPr lang="el-GR" sz="1600" dirty="0">
                <a:effectLst/>
                <a:latin typeface="Open Sans" panose="020B0606030504020204" pitchFamily="34" charset="0"/>
                <a:ea typeface="Times New Roman" panose="02020603050405020304" pitchFamily="18" charset="0"/>
              </a:rPr>
              <a:t>Σύγκλιση της ΕΕ με τις ΗΠΑ</a:t>
            </a:r>
            <a:endParaRPr lang="el-GR" sz="1600" dirty="0">
              <a:effectLst/>
              <a:latin typeface="Times New Roman" panose="02020603050405020304" pitchFamily="18" charset="0"/>
              <a:ea typeface="Times New Roman" panose="02020603050405020304" pitchFamily="18" charset="0"/>
            </a:endParaRPr>
          </a:p>
          <a:p>
            <a:endParaRPr lang="el-GR" sz="1600" dirty="0"/>
          </a:p>
        </p:txBody>
      </p:sp>
      <p:pic>
        <p:nvPicPr>
          <p:cNvPr id="5" name="Εικόνα 4" descr="Εικόνα που περιέχει χάρτης, Κόσμος/Παγκόσμιο, Γη, υφήλιος&#10;&#10;Περιγραφή που δημιουργήθηκε αυτόματα">
            <a:extLst>
              <a:ext uri="{FF2B5EF4-FFF2-40B4-BE49-F238E27FC236}">
                <a16:creationId xmlns:a16="http://schemas.microsoft.com/office/drawing/2014/main" id="{208DC77B-7312-4CF9-6825-E316417004B1}"/>
              </a:ext>
            </a:extLst>
          </p:cNvPr>
          <p:cNvPicPr>
            <a:picLocks noChangeAspect="1"/>
          </p:cNvPicPr>
          <p:nvPr/>
        </p:nvPicPr>
        <p:blipFill>
          <a:blip r:embed="rId2"/>
          <a:stretch>
            <a:fillRect/>
          </a:stretch>
        </p:blipFill>
        <p:spPr>
          <a:xfrm>
            <a:off x="4656598" y="105103"/>
            <a:ext cx="7535402" cy="6371459"/>
          </a:xfrm>
          <a:prstGeom prst="rect">
            <a:avLst/>
          </a:prstGeom>
        </p:spPr>
      </p:pic>
    </p:spTree>
    <p:extLst>
      <p:ext uri="{BB962C8B-B14F-4D97-AF65-F5344CB8AC3E}">
        <p14:creationId xmlns:p14="http://schemas.microsoft.com/office/powerpoint/2010/main" val="4169620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FCB1F1-6712-0EB1-935F-8F21A94F28E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9D601B5-EDE6-2A25-3B10-8C93AD7E2CBD}"/>
              </a:ext>
            </a:extLst>
          </p:cNvPr>
          <p:cNvSpPr>
            <a:spLocks noGrp="1"/>
          </p:cNvSpPr>
          <p:nvPr>
            <p:ph idx="1"/>
          </p:nvPr>
        </p:nvSpPr>
        <p:spPr/>
        <p:txBody>
          <a:bodyPr/>
          <a:lstStyle/>
          <a:p>
            <a:r>
              <a:rPr lang="el-GR" sz="1800" dirty="0">
                <a:effectLst/>
                <a:latin typeface="Times New Roman" panose="02020603050405020304" pitchFamily="18" charset="0"/>
                <a:ea typeface="Times New Roman" panose="02020603050405020304" pitchFamily="18" charset="0"/>
              </a:rPr>
              <a:t>Οι Ηνωμένες Πολιτείες της Αμερικής  (ΗΠΑ) και Ευρωπαϊκή Ένωση  (Ε.Ε.) είναι οι δύο μεγαλύτερες οικονομίες στον πλανήτη μας. Οι 27 χώρες της ΕΕ μαζί με τις 50 πολιτείες των ΗΠΑ κατέχουν το 75% χρηματοπιστωτικών αγορών, 50% του παγκόσμιου ΑΕΠ, </a:t>
            </a:r>
            <a:r>
              <a:rPr lang="el-GR" sz="1800" dirty="0">
                <a:solidFill>
                  <a:srgbClr val="FF0000"/>
                </a:solidFill>
                <a:effectLst/>
                <a:latin typeface="Times New Roman" panose="02020603050405020304" pitchFamily="18" charset="0"/>
                <a:ea typeface="Times New Roman" panose="02020603050405020304" pitchFamily="18" charset="0"/>
              </a:rPr>
              <a:t>το 41% της αγοραστικής δύναμης</a:t>
            </a:r>
            <a:r>
              <a:rPr lang="el-GR" sz="1800" dirty="0">
                <a:effectLst/>
                <a:latin typeface="Times New Roman" panose="02020603050405020304" pitchFamily="18" charset="0"/>
                <a:ea typeface="Times New Roman" panose="02020603050405020304" pitchFamily="18" charset="0"/>
              </a:rPr>
              <a:t>, </a:t>
            </a:r>
            <a:r>
              <a:rPr lang="el-GR" sz="1800" dirty="0">
                <a:solidFill>
                  <a:srgbClr val="FF0000"/>
                </a:solidFill>
                <a:effectLst/>
                <a:latin typeface="Times New Roman" panose="02020603050405020304" pitchFamily="18" charset="0"/>
                <a:ea typeface="Times New Roman" panose="02020603050405020304" pitchFamily="18" charset="0"/>
              </a:rPr>
              <a:t>το 40% του παγκόσμιου εμπορίου υπηρεσιών,</a:t>
            </a:r>
            <a:r>
              <a:rPr lang="el-GR" sz="1800" dirty="0">
                <a:effectLst/>
                <a:latin typeface="Times New Roman" panose="02020603050405020304" pitchFamily="18" charset="0"/>
                <a:ea typeface="Times New Roman" panose="02020603050405020304" pitchFamily="18" charset="0"/>
              </a:rPr>
              <a:t> το 34% του παγκόσμιου εμπορίου αγαθών, δηλαδή, </a:t>
            </a:r>
            <a:r>
              <a:rPr lang="el-GR" sz="1800" dirty="0">
                <a:solidFill>
                  <a:srgbClr val="FF0000"/>
                </a:solidFill>
                <a:effectLst/>
                <a:latin typeface="Times New Roman" panose="02020603050405020304" pitchFamily="18" charset="0"/>
                <a:ea typeface="Times New Roman" panose="02020603050405020304" pitchFamily="18" charset="0"/>
              </a:rPr>
              <a:t>είναι η μεγαλύτερη αγορά του πλανήτη μας.</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4083931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FADBCE-5920-AD60-FDC1-E5EEF9AA652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6F903EE3-085E-5837-FDF8-FCC3F62CAE9B}"/>
              </a:ext>
            </a:extLst>
          </p:cNvPr>
          <p:cNvSpPr>
            <a:spLocks noGrp="1"/>
          </p:cNvSpPr>
          <p:nvPr>
            <p:ph idx="1"/>
          </p:nvPr>
        </p:nvSpPr>
        <p:spPr/>
        <p:txBody>
          <a:bodyPr/>
          <a:lstStyle/>
          <a:p>
            <a:r>
              <a:rPr lang="el-GR" sz="1800" dirty="0">
                <a:effectLst/>
                <a:latin typeface="Times New Roman" panose="02020603050405020304" pitchFamily="18" charset="0"/>
                <a:ea typeface="Times New Roman" panose="02020603050405020304" pitchFamily="18" charset="0"/>
              </a:rPr>
              <a:t>Πως όμως κατάφεραν αυτές οι δύο κοινότητες να φθάσουν σε αυτό το άριστο οικονομικό θαύμα, δηλαδή να πετύχουν και μεγέθυνση αλλά και ανάπτυξη σε τέτοιο βαθμό ? </a:t>
            </a:r>
          </a:p>
          <a:p>
            <a:endParaRPr lang="el-GR" dirty="0"/>
          </a:p>
        </p:txBody>
      </p:sp>
    </p:spTree>
    <p:extLst>
      <p:ext uri="{BB962C8B-B14F-4D97-AF65-F5344CB8AC3E}">
        <p14:creationId xmlns:p14="http://schemas.microsoft.com/office/powerpoint/2010/main" val="2241210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E0F72C-A015-7D44-EEFB-79A844B5460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FBB3058-6028-D085-B817-09F06B906FEE}"/>
              </a:ext>
            </a:extLst>
          </p:cNvPr>
          <p:cNvSpPr>
            <a:spLocks noGrp="1"/>
          </p:cNvSpPr>
          <p:nvPr>
            <p:ph idx="1"/>
          </p:nvPr>
        </p:nvSpPr>
        <p:spPr/>
        <p:txBody>
          <a:bodyPr/>
          <a:lstStyle/>
          <a:p>
            <a:r>
              <a:rPr lang="el-GR" sz="1800" dirty="0">
                <a:effectLst/>
                <a:latin typeface="Times New Roman" panose="02020603050405020304" pitchFamily="18" charset="0"/>
                <a:ea typeface="Times New Roman" panose="02020603050405020304" pitchFamily="18" charset="0"/>
              </a:rPr>
              <a:t>Είναι γεγονός ότι μετά το πολύ δυνατό σοκ που υπέστη ο πλανήτης μετά τον Β΄ Παγκόσμιο πόλεμο οι άνθρωποι άλλαξαν πολύ! Ποδοπάτησαν  τον  φασισμό και εγκατέστησαν με γοργό ρυθμό τα Δημοκρατικά ιδεώδη της ελευθερίας, της δικαιότερης κατανομής του πλούτου, της ισονομίας και της λειτουργίας των θεσμών.  Αυτό έφερε ένα διαφορετικό κλίμα στις περισσότερες χώρες της  γηραιάς Ηπείρου και στο νέο κόσμο.</a:t>
            </a:r>
            <a:endParaRPr lang="el-GR" dirty="0"/>
          </a:p>
        </p:txBody>
      </p:sp>
    </p:spTree>
    <p:extLst>
      <p:ext uri="{BB962C8B-B14F-4D97-AF65-F5344CB8AC3E}">
        <p14:creationId xmlns:p14="http://schemas.microsoft.com/office/powerpoint/2010/main" val="4220113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C6ACBD-038C-9B60-4CC2-E3795F291A0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9F1CE6E-661B-C6BC-32B1-DDFBD1794DE4}"/>
              </a:ext>
            </a:extLst>
          </p:cNvPr>
          <p:cNvSpPr>
            <a:spLocks noGrp="1"/>
          </p:cNvSpPr>
          <p:nvPr>
            <p:ph idx="1"/>
          </p:nvPr>
        </p:nvSpPr>
        <p:spPr/>
        <p:txBody>
          <a:bodyPr/>
          <a:lstStyle/>
          <a:p>
            <a:r>
              <a:rPr lang="el-GR" sz="1800" dirty="0">
                <a:effectLst/>
                <a:latin typeface="Times New Roman" panose="02020603050405020304" pitchFamily="18" charset="0"/>
                <a:ea typeface="Times New Roman" panose="02020603050405020304" pitchFamily="18" charset="0"/>
              </a:rPr>
              <a:t>Παρατηρώντας η Ευρωπαϊκή Ένωση, τις πολύ εύκολες οικονομικές συναλλαγές που είχαν οι Αμερικάνικες πολιτείες χρησιμοποιώντας το δολάριο, εμπνεύστηκαν το κοινό νόμισμα, δηλαδή το ευρώ, ως μέσο συναλλαγής των Ευρωπαίων πολιτών. Έτσι αυτή τη στιγμή υπάρχουν 20 χώρες της Ε.Ε. που χρησιμοποιούν το ευρώ ως εθνικό τους νόμισμα.  </a:t>
            </a:r>
          </a:p>
          <a:p>
            <a:endParaRPr lang="el-GR" dirty="0"/>
          </a:p>
        </p:txBody>
      </p:sp>
    </p:spTree>
    <p:extLst>
      <p:ext uri="{BB962C8B-B14F-4D97-AF65-F5344CB8AC3E}">
        <p14:creationId xmlns:p14="http://schemas.microsoft.com/office/powerpoint/2010/main" val="2255065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59739A-C06C-5569-855C-1C0D179945D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6D5045DB-C7B8-414E-43F1-2B3D20E9C3DA}"/>
              </a:ext>
            </a:extLst>
          </p:cNvPr>
          <p:cNvSpPr>
            <a:spLocks noGrp="1"/>
          </p:cNvSpPr>
          <p:nvPr>
            <p:ph idx="1"/>
          </p:nvPr>
        </p:nvSpPr>
        <p:spPr/>
        <p:txBody>
          <a:bodyPr/>
          <a:lstStyle/>
          <a:p>
            <a:r>
              <a:rPr lang="el-GR" sz="1800" dirty="0">
                <a:effectLst/>
                <a:latin typeface="Times New Roman" panose="02020603050405020304" pitchFamily="18" charset="0"/>
                <a:ea typeface="Times New Roman" panose="02020603050405020304" pitchFamily="18" charset="0"/>
              </a:rPr>
              <a:t>Η πρώτη συνεργασία βέβαια που πραγματοποιήθηκε μεταξύ των ΗΠΑ και κάποιων χωρών της Ευρώπης ήταν καθαρά αμυντική συνεργασία, δεδομένου ότι ο τότε κόσμος είχε χωρισθεί σε δύο στρατόπεδα. Το Ανατολικό μπλόκο με ηγέτιδα δύναμη την Ρωσία και δυτικό μπλόκο, με ηγέτιδα δύναμη  τις ΗΠΑ. Έτσι η πρώτη συνεργασία ήταν στον στρατιωτικό τομέα με την δημιουργία του ΝΑΤΟ .</a:t>
            </a:r>
            <a:endParaRPr lang="el-GR" dirty="0"/>
          </a:p>
        </p:txBody>
      </p:sp>
    </p:spTree>
    <p:extLst>
      <p:ext uri="{BB962C8B-B14F-4D97-AF65-F5344CB8AC3E}">
        <p14:creationId xmlns:p14="http://schemas.microsoft.com/office/powerpoint/2010/main" val="2098122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E87FDA-90C0-1F6D-4DC1-B878A774B24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BC35D1D-9D19-3A86-5FA9-E88055843C2D}"/>
              </a:ext>
            </a:extLst>
          </p:cNvPr>
          <p:cNvSpPr>
            <a:spLocks noGrp="1"/>
          </p:cNvSpPr>
          <p:nvPr>
            <p:ph idx="1"/>
          </p:nvPr>
        </p:nvSpPr>
        <p:spPr/>
        <p:txBody>
          <a:bodyPr>
            <a:normAutofit lnSpcReduction="10000"/>
          </a:bodyPr>
          <a:lstStyle/>
          <a:p>
            <a:r>
              <a:rPr lang="el-GR" sz="1800" dirty="0">
                <a:solidFill>
                  <a:srgbClr val="FF0000"/>
                </a:solidFill>
                <a:effectLst/>
                <a:latin typeface="Times New Roman" panose="02020603050405020304" pitchFamily="18" charset="0"/>
                <a:ea typeface="Times New Roman" panose="02020603050405020304" pitchFamily="18" charset="0"/>
              </a:rPr>
              <a:t>Οι συμφωνίες μεταξύ ΕΕ και ΗΠΑ</a:t>
            </a:r>
            <a:endParaRPr lang="el-GR" sz="1800" dirty="0">
              <a:effectLst/>
              <a:latin typeface="Times New Roman" panose="02020603050405020304" pitchFamily="18" charset="0"/>
              <a:ea typeface="Times New Roman" panose="02020603050405020304" pitchFamily="18" charset="0"/>
            </a:endParaRPr>
          </a:p>
          <a:p>
            <a:r>
              <a:rPr lang="el-GR" sz="1800" dirty="0">
                <a:effectLst/>
                <a:latin typeface="Times New Roman" panose="02020603050405020304" pitchFamily="18" charset="0"/>
                <a:ea typeface="Times New Roman" panose="02020603050405020304" pitchFamily="18" charset="0"/>
              </a:rPr>
              <a:t>Στα μέσα του 1990 Ε.Ε. και ΗΠΑ υπέγραψαν την Διατλαντική Διακήρυξη του 1990, για ένα διάλογο για σημαντικά θέματα κοινού ενδιαφέροντος, με την βεβαιότητα ότι οι καλές σχέσεις μεταξύ τους, αποτελούν ένα πολύ σοβαρό παράγοντα πολιτικής σταθερότητας, μέσα σε ένα μεταβαλλόμενο κόσμο.</a:t>
            </a:r>
          </a:p>
          <a:p>
            <a:r>
              <a:rPr lang="el-GR" sz="1800" dirty="0">
                <a:effectLst/>
                <a:latin typeface="Times New Roman" panose="02020603050405020304" pitchFamily="18" charset="0"/>
                <a:ea typeface="Times New Roman" panose="02020603050405020304" pitchFamily="18" charset="0"/>
              </a:rPr>
              <a:t>Το 1995 στη Μαδρίτη υπεγράφη ένα πιο λεπτομερές κοινό σχέση δράσης, η λεγόμενη « Νέα Διαντλαντική Ημερήσια Διάταξη » . Η συμφωνία αυτή προέβλεπε ένα σχέδιο συνεργασίας στηριζόμενος σε 4 πυλώνες προτεραιότητας. Αυτές ήταν η προώθηση της ειρήνης, της σταθερότητας, της δημοκρατίας και της ανάπτυξης σε ένα παγκόσμιο επίπεδο, για την αντιμετώπιση των παγκόσμιων προκλήσεων στην ανάπτυξη του παγκοσμίου εμπορίου,  την σύσφιξη των οικονομικών σχέσεων και τη δημιουργία διατλαντικών γεφυρών.</a:t>
            </a:r>
            <a:endParaRPr lang="el-GR" dirty="0"/>
          </a:p>
        </p:txBody>
      </p:sp>
    </p:spTree>
    <p:extLst>
      <p:ext uri="{BB962C8B-B14F-4D97-AF65-F5344CB8AC3E}">
        <p14:creationId xmlns:p14="http://schemas.microsoft.com/office/powerpoint/2010/main" val="4268206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EED21E-6D3A-35FA-4537-630C8946930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8854EE65-AD73-F316-74F4-DCC2FC7D2912}"/>
              </a:ext>
            </a:extLst>
          </p:cNvPr>
          <p:cNvSpPr>
            <a:spLocks noGrp="1"/>
          </p:cNvSpPr>
          <p:nvPr>
            <p:ph idx="1"/>
          </p:nvPr>
        </p:nvSpPr>
        <p:spPr/>
        <p:txBody>
          <a:bodyPr>
            <a:normAutofit lnSpcReduction="10000"/>
          </a:bodyPr>
          <a:lstStyle/>
          <a:p>
            <a:r>
              <a:rPr lang="el-GR" sz="1800" dirty="0">
                <a:solidFill>
                  <a:srgbClr val="FF0000"/>
                </a:solidFill>
                <a:effectLst/>
                <a:latin typeface="Segoe UI" panose="020B0502040204020203" pitchFamily="34" charset="0"/>
                <a:ea typeface="Times New Roman" panose="02020603050405020304" pitchFamily="18" charset="0"/>
              </a:rPr>
              <a:t>Διατλαντική Εταιρική Σχέση Εμπορίου και Επενδύσεων </a:t>
            </a:r>
            <a:r>
              <a:rPr lang="en-GB" sz="1800" dirty="0">
                <a:solidFill>
                  <a:srgbClr val="202122"/>
                </a:solidFill>
                <a:effectLst/>
                <a:latin typeface="Segoe UI" panose="020B0502040204020203" pitchFamily="34"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r>
              <a:rPr lang="el-GR" sz="1800" dirty="0">
                <a:solidFill>
                  <a:srgbClr val="FF0000"/>
                </a:solidFill>
                <a:effectLst/>
                <a:latin typeface="Segoe UI" panose="020B0502040204020203" pitchFamily="34" charset="0"/>
                <a:ea typeface="Times New Roman" panose="02020603050405020304" pitchFamily="18" charset="0"/>
              </a:rPr>
              <a:t>       </a:t>
            </a:r>
            <a:r>
              <a:rPr lang="en-GB" sz="1800" dirty="0">
                <a:solidFill>
                  <a:srgbClr val="FF0000"/>
                </a:solidFill>
                <a:effectLst/>
                <a:latin typeface="Segoe UI" panose="020B0502040204020203" pitchFamily="34" charset="0"/>
                <a:ea typeface="Times New Roman" panose="02020603050405020304" pitchFamily="18" charset="0"/>
              </a:rPr>
              <a:t>TTIP</a:t>
            </a:r>
            <a:r>
              <a:rPr lang="en-US" sz="1800" dirty="0">
                <a:solidFill>
                  <a:srgbClr val="FF0000"/>
                </a:solidFill>
                <a:effectLst/>
                <a:latin typeface="Segoe UI" panose="020B0502040204020203" pitchFamily="34" charset="0"/>
                <a:ea typeface="Times New Roman" panose="02020603050405020304" pitchFamily="18" charset="0"/>
              </a:rPr>
              <a:t> (</a:t>
            </a:r>
            <a:r>
              <a:rPr lang="en-GB" sz="1800" dirty="0">
                <a:solidFill>
                  <a:srgbClr val="FF0000"/>
                </a:solidFill>
                <a:effectLst/>
                <a:latin typeface="Arial" panose="020B0604020202020204" pitchFamily="34" charset="0"/>
                <a:ea typeface="Times New Roman" panose="02020603050405020304" pitchFamily="18" charset="0"/>
              </a:rPr>
              <a:t>Transatlantic Trade and Investment Partnership</a:t>
            </a:r>
            <a:r>
              <a:rPr lang="en-US" sz="1800" dirty="0">
                <a:solidFill>
                  <a:srgbClr val="FF0000"/>
                </a:solidFill>
                <a:effectLst/>
                <a:latin typeface="Arial" panose="020B0604020202020204" pitchFamily="34"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pPr fontAlgn="base"/>
            <a:r>
              <a:rPr lang="el-GR" sz="1800" dirty="0">
                <a:solidFill>
                  <a:srgbClr val="202122"/>
                </a:solidFill>
                <a:effectLst/>
                <a:latin typeface="Segoe UI" panose="020B0502040204020203" pitchFamily="34" charset="0"/>
                <a:ea typeface="Times New Roman" panose="02020603050405020304" pitchFamily="18" charset="0"/>
              </a:rPr>
              <a:t>Η </a:t>
            </a:r>
            <a:r>
              <a:rPr lang="el-GR" sz="1800" b="1" dirty="0">
                <a:solidFill>
                  <a:srgbClr val="202122"/>
                </a:solidFill>
                <a:effectLst/>
                <a:latin typeface="inherit"/>
                <a:ea typeface="Times New Roman" panose="02020603050405020304" pitchFamily="18" charset="0"/>
                <a:cs typeface="Segoe UI" panose="020B0502040204020203" pitchFamily="34" charset="0"/>
              </a:rPr>
              <a:t>Διατλαντική Εταιρική Σχέση Εμπορίου και Επενδύσεων</a:t>
            </a:r>
            <a:r>
              <a:rPr lang="el-GR" sz="1800" dirty="0">
                <a:solidFill>
                  <a:srgbClr val="202122"/>
                </a:solidFill>
                <a:effectLst/>
                <a:latin typeface="Segoe UI" panose="020B0502040204020203" pitchFamily="34" charset="0"/>
                <a:ea typeface="Times New Roman" panose="02020603050405020304" pitchFamily="18" charset="0"/>
              </a:rPr>
              <a:t> ( </a:t>
            </a:r>
            <a:r>
              <a:rPr lang="el-GR" sz="1800" b="1" dirty="0">
                <a:solidFill>
                  <a:srgbClr val="202122"/>
                </a:solidFill>
                <a:effectLst/>
                <a:latin typeface="inherit"/>
                <a:ea typeface="Times New Roman" panose="02020603050405020304" pitchFamily="18" charset="0"/>
                <a:cs typeface="Segoe UI" panose="020B0502040204020203" pitchFamily="34" charset="0"/>
              </a:rPr>
              <a:t>TTIP</a:t>
            </a:r>
            <a:r>
              <a:rPr lang="el-GR" sz="1800" dirty="0">
                <a:solidFill>
                  <a:srgbClr val="202122"/>
                </a:solidFill>
                <a:effectLst/>
                <a:latin typeface="Segoe UI" panose="020B0502040204020203" pitchFamily="34" charset="0"/>
                <a:ea typeface="Times New Roman" panose="02020603050405020304" pitchFamily="18" charset="0"/>
              </a:rPr>
              <a:t> ) ήταν μια προτεινόμενη </a:t>
            </a:r>
            <a:r>
              <a:rPr lang="el-GR" sz="1800" dirty="0">
                <a:solidFill>
                  <a:srgbClr val="202122"/>
                </a:solidFill>
                <a:effectLst/>
                <a:latin typeface="inherit"/>
                <a:ea typeface="Times New Roman" panose="02020603050405020304" pitchFamily="18" charset="0"/>
                <a:cs typeface="Segoe UI" panose="020B0502040204020203" pitchFamily="34" charset="0"/>
              </a:rPr>
              <a:t>εμπορική συμφωνία</a:t>
            </a:r>
            <a:r>
              <a:rPr lang="el-GR" sz="1800" dirty="0">
                <a:solidFill>
                  <a:srgbClr val="202122"/>
                </a:solidFill>
                <a:effectLst/>
                <a:latin typeface="Segoe UI" panose="020B0502040204020203" pitchFamily="34" charset="0"/>
                <a:ea typeface="Times New Roman" panose="02020603050405020304" pitchFamily="18" charset="0"/>
              </a:rPr>
              <a:t> μεταξύ της </a:t>
            </a:r>
            <a:r>
              <a:rPr lang="el-GR" sz="1800" dirty="0">
                <a:solidFill>
                  <a:srgbClr val="202122"/>
                </a:solidFill>
                <a:effectLst/>
                <a:latin typeface="inherit"/>
                <a:ea typeface="Times New Roman" panose="02020603050405020304" pitchFamily="18" charset="0"/>
                <a:cs typeface="Segoe UI" panose="020B0502040204020203" pitchFamily="34" charset="0"/>
              </a:rPr>
              <a:t>ΕΕ</a:t>
            </a:r>
            <a:r>
              <a:rPr lang="el-GR" sz="1800" dirty="0">
                <a:solidFill>
                  <a:srgbClr val="202122"/>
                </a:solidFill>
                <a:effectLst/>
                <a:latin typeface="Segoe UI" panose="020B0502040204020203" pitchFamily="34" charset="0"/>
                <a:ea typeface="Times New Roman" panose="02020603050405020304" pitchFamily="18" charset="0"/>
              </a:rPr>
              <a:t> και των </a:t>
            </a:r>
            <a:r>
              <a:rPr lang="el-GR" sz="1800" dirty="0">
                <a:solidFill>
                  <a:srgbClr val="202122"/>
                </a:solidFill>
                <a:effectLst/>
                <a:latin typeface="inherit"/>
                <a:ea typeface="Times New Roman" panose="02020603050405020304" pitchFamily="18" charset="0"/>
                <a:cs typeface="Segoe UI" panose="020B0502040204020203" pitchFamily="34" charset="0"/>
              </a:rPr>
              <a:t>ΗΠΑ</a:t>
            </a:r>
            <a:r>
              <a:rPr lang="el-GR" sz="1800" dirty="0">
                <a:solidFill>
                  <a:srgbClr val="202122"/>
                </a:solidFill>
                <a:effectLst/>
                <a:latin typeface="Segoe UI" panose="020B0502040204020203" pitchFamily="34" charset="0"/>
                <a:ea typeface="Times New Roman" panose="02020603050405020304" pitchFamily="18" charset="0"/>
              </a:rPr>
              <a:t> , με στόχο την προώθηση του εμπορίου και την πολυμερή οικονομική ανάπτυξη. Σύμφωνα με τον Ευρωπαίο Επίτροπο για το Εμπόριο μεταξύ 2010 και 2014, η TTIP θα ήταν η μεγαλύτερη διμερής εμπορική πρωτοβουλία που έχει ποτέ διαπραγματευτεί, όχι μόνο επειδή θα περιλάμβανε τις δύο μεγαλύτερες οικονομικές περιοχές στον κόσμο αλλά και «λόγω των δυνατοτήτων της παγκόσμιας εμβέλειας δίνοντας το παράδειγμα για μελλοντικούς εταίρους και συμφωνίες». </a:t>
            </a:r>
            <a:endParaRPr lang="el-GR" dirty="0"/>
          </a:p>
        </p:txBody>
      </p:sp>
    </p:spTree>
    <p:extLst>
      <p:ext uri="{BB962C8B-B14F-4D97-AF65-F5344CB8AC3E}">
        <p14:creationId xmlns:p14="http://schemas.microsoft.com/office/powerpoint/2010/main" val="78650043"/>
      </p:ext>
    </p:extLst>
  </p:cSld>
  <p:clrMapOvr>
    <a:masterClrMapping/>
  </p:clrMapOvr>
</p:sld>
</file>

<file path=ppt/theme/theme1.xml><?xml version="1.0" encoding="utf-8"?>
<a:theme xmlns:a="http://schemas.openxmlformats.org/drawingml/2006/main" name="Άτλαντας">
  <a:themeElements>
    <a:clrScheme name="Άτλαντας">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Άτλαντας">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Άτλαντας">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{A62DC55E-2202-9440-B435-C74B686CA72E}tf16401369</Template>
  <TotalTime>79</TotalTime>
  <Words>1280</Words>
  <Application>Microsoft Macintosh PowerPoint</Application>
  <PresentationFormat>Ευρεία οθόνη</PresentationFormat>
  <Paragraphs>42</Paragraphs>
  <Slides>19</Slides>
  <Notes>0</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19</vt:i4>
      </vt:variant>
    </vt:vector>
  </HeadingPairs>
  <TitlesOfParts>
    <vt:vector size="29" baseType="lpstr">
      <vt:lpstr>Arial</vt:lpstr>
      <vt:lpstr>Calibri Light</vt:lpstr>
      <vt:lpstr>Georgia</vt:lpstr>
      <vt:lpstr>inherit</vt:lpstr>
      <vt:lpstr>Open Sans</vt:lpstr>
      <vt:lpstr>Rockwell</vt:lpstr>
      <vt:lpstr>Segoe UI</vt:lpstr>
      <vt:lpstr>Times New Roman</vt:lpstr>
      <vt:lpstr>Wingdings</vt:lpstr>
      <vt:lpstr>Άτλαντας</vt:lpstr>
      <vt:lpstr>Ευρωπαϊκή Οικονομική Ολοκλήρωση </vt:lpstr>
      <vt:lpstr>Σύγκλιση της ΕΕ με τις ΗΠΑ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Ευρωπαϊκή Οικονομική Ολοκλήρωση </dc:title>
  <dc:creator>Panagiotis Sarakinos</dc:creator>
  <cp:lastModifiedBy>Panagiotis Sarakinos</cp:lastModifiedBy>
  <cp:revision>3</cp:revision>
  <dcterms:created xsi:type="dcterms:W3CDTF">2023-07-07T20:02:26Z</dcterms:created>
  <dcterms:modified xsi:type="dcterms:W3CDTF">2023-07-07T21:24:20Z</dcterms:modified>
</cp:coreProperties>
</file>